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4" r:id="rId7"/>
    <p:sldId id="260" r:id="rId8"/>
    <p:sldId id="262" r:id="rId9"/>
    <p:sldId id="274" r:id="rId10"/>
    <p:sldId id="275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66" r:id="rId19"/>
    <p:sldId id="273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6" r:id="rId37"/>
    <p:sldId id="297" r:id="rId38"/>
    <p:sldId id="299" r:id="rId39"/>
    <p:sldId id="300" r:id="rId40"/>
    <p:sldId id="301" r:id="rId41"/>
    <p:sldId id="302" r:id="rId42"/>
    <p:sldId id="303" r:id="rId43"/>
    <p:sldId id="304" r:id="rId4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6" y="-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7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9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7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8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3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8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2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5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8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7FAAC-C470-49BB-84E2-69C9F1900EC6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F9D1C-B752-4068-A119-C2E76DEDD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Lymphatic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724150"/>
            <a:ext cx="6934200" cy="1314450"/>
          </a:xfrm>
        </p:spPr>
        <p:txBody>
          <a:bodyPr/>
          <a:lstStyle/>
          <a:p>
            <a:r>
              <a:rPr lang="en-US" dirty="0" smtClean="0"/>
              <a:t>Tissue Fluid and the Immune 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39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5750"/>
            <a:ext cx="8229600" cy="4308873"/>
          </a:xfrm>
        </p:spPr>
        <p:txBody>
          <a:bodyPr/>
          <a:lstStyle/>
          <a:p>
            <a:r>
              <a:rPr lang="en-US" dirty="0"/>
              <a:t>Found in several locations in the body</a:t>
            </a:r>
          </a:p>
          <a:p>
            <a:pPr lvl="1"/>
            <a:r>
              <a:rPr lang="en-US" dirty="0"/>
              <a:t>Lungs, digestive tract, nasopharynx, skin, breast, salivary glands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71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Cells of the Immune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1"/>
            <a:ext cx="8229600" cy="3394472"/>
          </a:xfrm>
        </p:spPr>
        <p:txBody>
          <a:bodyPr/>
          <a:lstStyle/>
          <a:p>
            <a:r>
              <a:rPr lang="en-US" dirty="0" smtClean="0"/>
              <a:t>broken into two broad groups:</a:t>
            </a:r>
          </a:p>
          <a:p>
            <a:pPr lvl="1"/>
            <a:r>
              <a:rPr lang="en-US" dirty="0" smtClean="0"/>
              <a:t>myeloid</a:t>
            </a:r>
          </a:p>
          <a:p>
            <a:pPr lvl="2"/>
            <a:r>
              <a:rPr lang="en-US" dirty="0" smtClean="0"/>
              <a:t>mostly in innate immune system</a:t>
            </a:r>
          </a:p>
          <a:p>
            <a:pPr lvl="1"/>
            <a:r>
              <a:rPr lang="en-US" dirty="0" smtClean="0"/>
              <a:t>lymphoid</a:t>
            </a:r>
          </a:p>
          <a:p>
            <a:pPr lvl="2"/>
            <a:r>
              <a:rPr lang="en-US" dirty="0" smtClean="0"/>
              <a:t>adaptive immune system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4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/>
              <a:t>Myeloid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077200" cy="37754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macrophage</a:t>
            </a:r>
          </a:p>
          <a:p>
            <a:pPr lvl="1"/>
            <a:r>
              <a:rPr lang="en-US" dirty="0" smtClean="0"/>
              <a:t>engulf and kill invading microorganisms</a:t>
            </a:r>
          </a:p>
          <a:p>
            <a:pPr lvl="1"/>
            <a:r>
              <a:rPr lang="en-US" dirty="0" smtClean="0"/>
              <a:t>can help induce inflammation</a:t>
            </a:r>
          </a:p>
          <a:p>
            <a:pPr lvl="1"/>
            <a:r>
              <a:rPr lang="en-US" dirty="0" smtClean="0"/>
              <a:t>can activate other immune cells</a:t>
            </a:r>
          </a:p>
          <a:p>
            <a:r>
              <a:rPr lang="en-US" dirty="0" smtClean="0"/>
              <a:t>mast cells</a:t>
            </a:r>
          </a:p>
          <a:p>
            <a:pPr lvl="1"/>
            <a:r>
              <a:rPr lang="en-US" dirty="0" smtClean="0"/>
              <a:t>play a role in allergic responses</a:t>
            </a:r>
          </a:p>
          <a:p>
            <a:pPr lvl="1"/>
            <a:r>
              <a:rPr lang="en-US" dirty="0" smtClean="0"/>
              <a:t>respond to parasitic worms</a:t>
            </a:r>
          </a:p>
          <a:p>
            <a:pPr lvl="1"/>
            <a:r>
              <a:rPr lang="en-US" dirty="0" smtClean="0"/>
              <a:t>can induce inflammation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92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"/>
            <a:ext cx="8229600" cy="4461273"/>
          </a:xfrm>
        </p:spPr>
        <p:txBody>
          <a:bodyPr/>
          <a:lstStyle/>
          <a:p>
            <a:r>
              <a:rPr lang="en-US" dirty="0" smtClean="0"/>
              <a:t>granulocytes</a:t>
            </a:r>
          </a:p>
          <a:p>
            <a:pPr lvl="1"/>
            <a:r>
              <a:rPr lang="en-US" dirty="0" smtClean="0"/>
              <a:t>neutrophils</a:t>
            </a:r>
          </a:p>
          <a:p>
            <a:pPr lvl="2"/>
            <a:r>
              <a:rPr lang="en-US" dirty="0" smtClean="0"/>
              <a:t>most numerous</a:t>
            </a:r>
          </a:p>
          <a:p>
            <a:pPr lvl="2"/>
            <a:r>
              <a:rPr lang="en-US" dirty="0" smtClean="0"/>
              <a:t>phagocytic</a:t>
            </a:r>
          </a:p>
          <a:p>
            <a:pPr lvl="2"/>
            <a:r>
              <a:rPr lang="en-US" dirty="0" smtClean="0"/>
              <a:t>role in bacterial infection</a:t>
            </a:r>
          </a:p>
          <a:p>
            <a:pPr lvl="1"/>
            <a:r>
              <a:rPr lang="en-US" dirty="0" smtClean="0"/>
              <a:t>eosinophils and basophils</a:t>
            </a:r>
          </a:p>
          <a:p>
            <a:pPr lvl="2"/>
            <a:r>
              <a:rPr lang="en-US" dirty="0" smtClean="0"/>
              <a:t>defense against parasites</a:t>
            </a:r>
          </a:p>
          <a:p>
            <a:pPr lvl="2"/>
            <a:r>
              <a:rPr lang="en-US" dirty="0" smtClean="0"/>
              <a:t>contribute to allergic response</a:t>
            </a:r>
          </a:p>
          <a:p>
            <a:pPr lvl="3"/>
            <a:r>
              <a:rPr lang="en-US" dirty="0" smtClean="0"/>
              <a:t>can be more damaging than helpful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422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4308873"/>
          </a:xfrm>
        </p:spPr>
        <p:txBody>
          <a:bodyPr/>
          <a:lstStyle/>
          <a:p>
            <a:r>
              <a:rPr lang="en-US" dirty="0" smtClean="0"/>
              <a:t>dendritic cells</a:t>
            </a:r>
          </a:p>
          <a:p>
            <a:pPr lvl="1"/>
            <a:r>
              <a:rPr lang="en-US" dirty="0" smtClean="0"/>
              <a:t>can take up and degrade pathogens</a:t>
            </a:r>
          </a:p>
          <a:p>
            <a:pPr lvl="1"/>
            <a:r>
              <a:rPr lang="en-US" dirty="0" smtClean="0"/>
              <a:t>main function is antigen presentation</a:t>
            </a:r>
          </a:p>
          <a:p>
            <a:pPr lvl="2"/>
            <a:r>
              <a:rPr lang="en-US" dirty="0" smtClean="0"/>
              <a:t>activate cells of adaptive immunity</a:t>
            </a:r>
          </a:p>
          <a:p>
            <a:pPr lvl="1"/>
            <a:r>
              <a:rPr lang="en-US" dirty="0" smtClean="0"/>
              <a:t>a bridge between innate and adaptive responses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76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/>
              <a:t>Lymphoid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382000" cy="3810000"/>
          </a:xfrm>
        </p:spPr>
        <p:txBody>
          <a:bodyPr>
            <a:normAutofit/>
          </a:bodyPr>
          <a:lstStyle/>
          <a:p>
            <a:r>
              <a:rPr lang="en-US" dirty="0" smtClean="0"/>
              <a:t>natural killer cells (NK)</a:t>
            </a:r>
          </a:p>
          <a:p>
            <a:pPr lvl="1"/>
            <a:r>
              <a:rPr lang="en-US" dirty="0" smtClean="0"/>
              <a:t>not part of the adaptive immune system…but come from lymphoid lineage</a:t>
            </a:r>
          </a:p>
          <a:p>
            <a:pPr lvl="1"/>
            <a:r>
              <a:rPr lang="en-US" dirty="0" smtClean="0"/>
              <a:t>not antigen specific</a:t>
            </a:r>
          </a:p>
          <a:p>
            <a:pPr lvl="2"/>
            <a:r>
              <a:rPr lang="en-US" dirty="0" smtClean="0"/>
              <a:t>can recognize and kill some abnormal cells</a:t>
            </a:r>
          </a:p>
          <a:p>
            <a:pPr lvl="3"/>
            <a:r>
              <a:rPr lang="en-US" sz="2400" dirty="0" smtClean="0"/>
              <a:t>ex: tumor cells and some viruses</a:t>
            </a:r>
          </a:p>
          <a:p>
            <a:pPr lvl="2"/>
            <a:r>
              <a:rPr lang="en-US" dirty="0" smtClean="0"/>
              <a:t>thought to keep viruses at bay until adaptive response kicks 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915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"/>
            <a:ext cx="8229600" cy="4385073"/>
          </a:xfrm>
        </p:spPr>
        <p:txBody>
          <a:bodyPr/>
          <a:lstStyle/>
          <a:p>
            <a:r>
              <a:rPr lang="en-US" dirty="0" smtClean="0"/>
              <a:t>B lymphocytes (B cells)</a:t>
            </a:r>
          </a:p>
          <a:p>
            <a:pPr lvl="1"/>
            <a:r>
              <a:rPr lang="en-US" dirty="0" smtClean="0"/>
              <a:t>antigen-specific receptors </a:t>
            </a:r>
          </a:p>
          <a:p>
            <a:pPr lvl="2"/>
            <a:r>
              <a:rPr lang="en-US" dirty="0" smtClean="0"/>
              <a:t>B cell receptors (BCRs)</a:t>
            </a:r>
          </a:p>
          <a:p>
            <a:pPr lvl="1"/>
            <a:r>
              <a:rPr lang="en-US" dirty="0" smtClean="0"/>
              <a:t>once activated divides to form plasma cells</a:t>
            </a:r>
          </a:p>
          <a:p>
            <a:pPr lvl="2"/>
            <a:r>
              <a:rPr lang="en-US" sz="2800" dirty="0" smtClean="0"/>
              <a:t>produce antibodies </a:t>
            </a:r>
          </a:p>
          <a:p>
            <a:pPr lvl="3"/>
            <a:r>
              <a:rPr lang="en-US" sz="2400" dirty="0" smtClean="0"/>
              <a:t>secreted form of BCRs</a:t>
            </a:r>
          </a:p>
        </p:txBody>
      </p:sp>
    </p:spTree>
    <p:extLst>
      <p:ext uri="{BB962C8B-B14F-4D97-AF65-F5344CB8AC3E}">
        <p14:creationId xmlns:p14="http://schemas.microsoft.com/office/powerpoint/2010/main" val="1013270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4308872"/>
          </a:xfrm>
        </p:spPr>
        <p:txBody>
          <a:bodyPr/>
          <a:lstStyle/>
          <a:p>
            <a:r>
              <a:rPr lang="en-US" dirty="0" smtClean="0"/>
              <a:t>T lymphocytes (T cells)</a:t>
            </a:r>
          </a:p>
          <a:p>
            <a:pPr lvl="1"/>
            <a:r>
              <a:rPr lang="en-US" dirty="0" smtClean="0"/>
              <a:t>three categories</a:t>
            </a:r>
          </a:p>
          <a:p>
            <a:pPr lvl="2"/>
            <a:r>
              <a:rPr lang="en-US" dirty="0" smtClean="0"/>
              <a:t>helper T cells</a:t>
            </a:r>
          </a:p>
          <a:p>
            <a:pPr lvl="3"/>
            <a:r>
              <a:rPr lang="en-US" dirty="0" smtClean="0"/>
              <a:t>provide signals which initiate responses from other cells</a:t>
            </a:r>
          </a:p>
          <a:p>
            <a:pPr lvl="2"/>
            <a:r>
              <a:rPr lang="en-US" dirty="0" smtClean="0"/>
              <a:t>cytotoxic T cells</a:t>
            </a:r>
          </a:p>
          <a:p>
            <a:pPr lvl="3"/>
            <a:r>
              <a:rPr lang="en-US" dirty="0" smtClean="0"/>
              <a:t>kill cells which are infected with a virus or other pathogen</a:t>
            </a:r>
          </a:p>
          <a:p>
            <a:pPr lvl="2"/>
            <a:r>
              <a:rPr lang="en-US" dirty="0" smtClean="0"/>
              <a:t>regulatory T cells</a:t>
            </a:r>
          </a:p>
          <a:p>
            <a:pPr lvl="3"/>
            <a:r>
              <a:rPr lang="en-US" dirty="0" smtClean="0"/>
              <a:t>suppress immune activity and help control immune response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832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Immune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cells and </a:t>
            </a:r>
            <a:r>
              <a:rPr lang="en-US" dirty="0" err="1" smtClean="0"/>
              <a:t>biochemicals</a:t>
            </a:r>
            <a:r>
              <a:rPr lang="en-US" dirty="0" smtClean="0"/>
              <a:t> responsible for the surveillance and destruction of non-self </a:t>
            </a:r>
          </a:p>
          <a:p>
            <a:pPr lvl="1"/>
            <a:r>
              <a:rPr lang="en-US" dirty="0" smtClean="0"/>
              <a:t>innate response</a:t>
            </a:r>
          </a:p>
          <a:p>
            <a:pPr lvl="2"/>
            <a:r>
              <a:rPr lang="en-US" dirty="0" smtClean="0"/>
              <a:t>quick, non-specific</a:t>
            </a:r>
          </a:p>
          <a:p>
            <a:pPr lvl="1"/>
            <a:r>
              <a:rPr lang="en-US" dirty="0" smtClean="0"/>
              <a:t>adaptive response</a:t>
            </a:r>
          </a:p>
          <a:p>
            <a:pPr lvl="2"/>
            <a:r>
              <a:rPr lang="en-US" dirty="0" smtClean="0"/>
              <a:t>slower, specific</a:t>
            </a:r>
          </a:p>
        </p:txBody>
      </p:sp>
    </p:spTree>
    <p:extLst>
      <p:ext uri="{BB962C8B-B14F-4D97-AF65-F5344CB8AC3E}">
        <p14:creationId xmlns:p14="http://schemas.microsoft.com/office/powerpoint/2010/main" val="4273043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Cytokines and Chemokines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chemical signaling molecules </a:t>
            </a:r>
          </a:p>
          <a:p>
            <a:pPr lvl="1"/>
            <a:r>
              <a:rPr lang="en-US" dirty="0" smtClean="0"/>
              <a:t>cytokines</a:t>
            </a:r>
          </a:p>
          <a:p>
            <a:pPr lvl="2"/>
            <a:r>
              <a:rPr lang="en-US" dirty="0" smtClean="0"/>
              <a:t>proteins secreted which affect behavior of nearby cells</a:t>
            </a:r>
          </a:p>
          <a:p>
            <a:pPr lvl="2"/>
            <a:r>
              <a:rPr lang="en-US" dirty="0" smtClean="0"/>
              <a:t>pro-inflammatory, regulatory, or growth factors</a:t>
            </a:r>
          </a:p>
          <a:p>
            <a:pPr lvl="1"/>
            <a:r>
              <a:rPr lang="en-US" dirty="0" smtClean="0"/>
              <a:t>chemokines</a:t>
            </a:r>
          </a:p>
          <a:p>
            <a:pPr lvl="2"/>
            <a:r>
              <a:rPr lang="en-US" dirty="0" smtClean="0"/>
              <a:t>proteins secreted which attract cells to an area</a:t>
            </a:r>
          </a:p>
          <a:p>
            <a:pPr lvl="2"/>
            <a:r>
              <a:rPr lang="en-US" dirty="0" smtClean="0"/>
              <a:t>migrate due to a density gradient</a:t>
            </a:r>
          </a:p>
          <a:p>
            <a:pPr lvl="2"/>
            <a:r>
              <a:rPr lang="en-US" dirty="0" smtClean="0"/>
              <a:t>cells have receptors that bind chemokines</a:t>
            </a:r>
          </a:p>
        </p:txBody>
      </p:sp>
    </p:spTree>
    <p:extLst>
      <p:ext uri="{BB962C8B-B14F-4D97-AF65-F5344CB8AC3E}">
        <p14:creationId xmlns:p14="http://schemas.microsoft.com/office/powerpoint/2010/main" val="366031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drain excess tissue fluid	</a:t>
            </a:r>
          </a:p>
          <a:p>
            <a:pPr lvl="1"/>
            <a:r>
              <a:rPr lang="en-US" dirty="0" smtClean="0"/>
              <a:t>not all fluid returns to bloodstream</a:t>
            </a:r>
          </a:p>
          <a:p>
            <a:pPr lvl="2"/>
            <a:r>
              <a:rPr lang="en-US" dirty="0" smtClean="0"/>
              <a:t>extra enters the lymphatic vessels</a:t>
            </a:r>
          </a:p>
          <a:p>
            <a:r>
              <a:rPr lang="en-US" dirty="0" smtClean="0"/>
              <a:t>immune response</a:t>
            </a:r>
          </a:p>
          <a:p>
            <a:pPr lvl="1"/>
            <a:r>
              <a:rPr lang="en-US" dirty="0" smtClean="0"/>
              <a:t>responds to eliminate pathogens from the body</a:t>
            </a:r>
          </a:p>
          <a:p>
            <a:pPr lvl="2"/>
            <a:r>
              <a:rPr lang="en-US" dirty="0" smtClean="0"/>
              <a:t>innate and adaptive responses</a:t>
            </a:r>
          </a:p>
          <a:p>
            <a:r>
              <a:rPr lang="en-US" dirty="0" smtClean="0"/>
              <a:t>major structures include:</a:t>
            </a:r>
          </a:p>
          <a:p>
            <a:pPr lvl="1"/>
            <a:r>
              <a:rPr lang="en-US" dirty="0" smtClean="0"/>
              <a:t>lymphatic vessels, lymph nodes, spleen, thymus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17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dirty="0" smtClean="0"/>
              <a:t>Innate Immune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dirty="0" smtClean="0"/>
              <a:t>macrophages</a:t>
            </a:r>
          </a:p>
          <a:p>
            <a:pPr lvl="1"/>
            <a:r>
              <a:rPr lang="en-US" dirty="0" smtClean="0"/>
              <a:t>recognize pathogens through receptors</a:t>
            </a:r>
          </a:p>
          <a:p>
            <a:pPr lvl="1"/>
            <a:r>
              <a:rPr lang="en-US" dirty="0" smtClean="0"/>
              <a:t>engulf and degrade pathogens</a:t>
            </a:r>
          </a:p>
          <a:p>
            <a:pPr lvl="2"/>
            <a:r>
              <a:rPr lang="en-US" dirty="0" smtClean="0"/>
              <a:t>can present antigens from the pathogen on the surface </a:t>
            </a:r>
          </a:p>
          <a:p>
            <a:pPr lvl="1"/>
            <a:r>
              <a:rPr lang="en-US" dirty="0" smtClean="0"/>
              <a:t>secrete cytokines and chemokines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5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9551"/>
            <a:ext cx="8610600" cy="4876799"/>
          </a:xfrm>
        </p:spPr>
        <p:txBody>
          <a:bodyPr>
            <a:normAutofit/>
          </a:bodyPr>
          <a:lstStyle/>
          <a:p>
            <a:r>
              <a:rPr lang="en-US" dirty="0" smtClean="0"/>
              <a:t>inflammation (heat, redness, swelling, pain)</a:t>
            </a:r>
          </a:p>
          <a:p>
            <a:pPr lvl="1"/>
            <a:r>
              <a:rPr lang="en-US" dirty="0" smtClean="0"/>
              <a:t>recruits proteins and cells to infected areas</a:t>
            </a:r>
          </a:p>
          <a:p>
            <a:pPr lvl="2"/>
            <a:r>
              <a:rPr lang="en-US" dirty="0" smtClean="0"/>
              <a:t>macrophages and neutrophils</a:t>
            </a:r>
          </a:p>
          <a:p>
            <a:pPr lvl="1"/>
            <a:r>
              <a:rPr lang="en-US" dirty="0" smtClean="0"/>
              <a:t>increases lymph flow</a:t>
            </a:r>
          </a:p>
          <a:p>
            <a:pPr lvl="2"/>
            <a:r>
              <a:rPr lang="en-US" dirty="0" smtClean="0"/>
              <a:t>brings microbes and antigen presenting cells (antigen presenting cells – APCs) to lymphoid tissues</a:t>
            </a:r>
          </a:p>
          <a:p>
            <a:pPr lvl="1"/>
            <a:r>
              <a:rPr lang="en-US" dirty="0" smtClean="0"/>
              <a:t>can recruit effectors of adaptive immunity later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5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"/>
            <a:ext cx="8229600" cy="4385073"/>
          </a:xfrm>
        </p:spPr>
        <p:txBody>
          <a:bodyPr/>
          <a:lstStyle/>
          <a:p>
            <a:r>
              <a:rPr lang="en-US" dirty="0" smtClean="0"/>
              <a:t>complement</a:t>
            </a:r>
          </a:p>
          <a:p>
            <a:pPr lvl="1"/>
            <a:r>
              <a:rPr lang="en-US" dirty="0" smtClean="0"/>
              <a:t>pathogens can trigger activation of complement proteins</a:t>
            </a:r>
          </a:p>
          <a:p>
            <a:pPr lvl="1"/>
            <a:r>
              <a:rPr lang="en-US" dirty="0" smtClean="0"/>
              <a:t>activation begins a cascade which can result in destruction of the pathogen</a:t>
            </a:r>
          </a:p>
          <a:p>
            <a:pPr lvl="1"/>
            <a:r>
              <a:rPr lang="en-US" dirty="0" smtClean="0"/>
              <a:t>can also promote inflammation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008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Innate Immune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PAMPs (Pathogen Associated Molecular Patterns)</a:t>
            </a:r>
          </a:p>
          <a:p>
            <a:pPr lvl="1"/>
            <a:r>
              <a:rPr lang="en-US" dirty="0" smtClean="0"/>
              <a:t>cells (macrophages, neutrophils, dendritic cells) have receptors that recognize simple molecules and regular molecular patterns</a:t>
            </a:r>
          </a:p>
          <a:p>
            <a:pPr lvl="2"/>
            <a:r>
              <a:rPr lang="en-US" dirty="0" smtClean="0"/>
              <a:t>pattern recognition receptors (PRRs)</a:t>
            </a:r>
          </a:p>
          <a:p>
            <a:pPr lvl="1"/>
            <a:r>
              <a:rPr lang="en-US" dirty="0" smtClean="0"/>
              <a:t>PAMPs are present on microorganisms but not body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61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/>
              <a:t>Innate and Adaptive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4038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innate response initiates adaptive response</a:t>
            </a:r>
          </a:p>
          <a:p>
            <a:pPr lvl="1"/>
            <a:r>
              <a:rPr lang="en-US" dirty="0" smtClean="0"/>
              <a:t>macrophages engulf pathogens and present antigens to lymphocytes</a:t>
            </a:r>
          </a:p>
          <a:p>
            <a:pPr lvl="1"/>
            <a:r>
              <a:rPr lang="en-US" dirty="0" smtClean="0"/>
              <a:t>dendritic cells triggered to activate T cells</a:t>
            </a:r>
          </a:p>
          <a:p>
            <a:pPr lvl="1"/>
            <a:r>
              <a:rPr lang="en-US" dirty="0" smtClean="0"/>
              <a:t>adjuvants</a:t>
            </a:r>
          </a:p>
          <a:p>
            <a:pPr lvl="2"/>
            <a:r>
              <a:rPr lang="en-US" dirty="0" smtClean="0"/>
              <a:t>bacterial extracts used in vaccines</a:t>
            </a:r>
          </a:p>
          <a:p>
            <a:pPr lvl="2"/>
            <a:r>
              <a:rPr lang="en-US" dirty="0" smtClean="0"/>
              <a:t>initiate an innate response…which in turn activates the adaptive response</a:t>
            </a:r>
          </a:p>
          <a:p>
            <a:pPr lvl="3"/>
            <a:r>
              <a:rPr lang="en-US" dirty="0" smtClean="0"/>
              <a:t>leads to successful vaccination to the purified protein (antigen)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714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Immune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initiated by APCs </a:t>
            </a:r>
            <a:r>
              <a:rPr lang="en-US" sz="2000" dirty="0" smtClean="0"/>
              <a:t>(antigen presenting cells)</a:t>
            </a:r>
          </a:p>
          <a:p>
            <a:pPr lvl="1"/>
            <a:r>
              <a:rPr lang="en-US" dirty="0" smtClean="0"/>
              <a:t>primarily dendritic cells (but also macrophages)</a:t>
            </a:r>
          </a:p>
          <a:p>
            <a:pPr lvl="2"/>
            <a:r>
              <a:rPr lang="en-US" dirty="0" smtClean="0"/>
              <a:t>engulf pathogens, degrade, then move the antigen to the surface of the cell</a:t>
            </a:r>
          </a:p>
          <a:p>
            <a:pPr lvl="1"/>
            <a:r>
              <a:rPr lang="en-US" dirty="0" smtClean="0"/>
              <a:t>dendritic cells also have costimulatory molecules</a:t>
            </a:r>
          </a:p>
          <a:p>
            <a:pPr lvl="2"/>
            <a:r>
              <a:rPr lang="en-US" dirty="0" smtClean="0"/>
              <a:t>stimulate T cells to proliferate and differentiate</a:t>
            </a:r>
          </a:p>
          <a:p>
            <a:pPr lvl="2"/>
            <a:r>
              <a:rPr lang="en-US" dirty="0" smtClean="0"/>
              <a:t>B cells usually also require a helper T cell</a:t>
            </a:r>
          </a:p>
          <a:p>
            <a:pPr lvl="1"/>
            <a:r>
              <a:rPr lang="en-US" dirty="0" smtClean="0"/>
              <a:t>occurs in secondary lymphoid tissues/organs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130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dirty="0" smtClean="0"/>
              <a:t>Proliferation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9623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once activated, naïve lymphocytes become </a:t>
            </a:r>
            <a:r>
              <a:rPr lang="en-US" dirty="0" err="1" smtClean="0"/>
              <a:t>lymphoblasts</a:t>
            </a:r>
            <a:endParaRPr lang="en-US" dirty="0" smtClean="0"/>
          </a:p>
          <a:p>
            <a:pPr lvl="1"/>
            <a:r>
              <a:rPr lang="en-US" dirty="0" smtClean="0"/>
              <a:t>divide to produce clones</a:t>
            </a:r>
          </a:p>
          <a:p>
            <a:pPr lvl="2"/>
            <a:r>
              <a:rPr lang="en-US" dirty="0" smtClean="0"/>
              <a:t>clonal expansion</a:t>
            </a:r>
          </a:p>
          <a:p>
            <a:pPr lvl="1"/>
            <a:r>
              <a:rPr lang="en-US" dirty="0" smtClean="0"/>
              <a:t>can divide 2-4 times per 24 hours for about 3-5 days</a:t>
            </a:r>
          </a:p>
          <a:p>
            <a:pPr lvl="2"/>
            <a:r>
              <a:rPr lang="en-US" dirty="0" smtClean="0"/>
              <a:t>producing about 1000 cells specific to the target antigen</a:t>
            </a:r>
          </a:p>
          <a:p>
            <a:pPr lvl="1"/>
            <a:r>
              <a:rPr lang="en-US" dirty="0" smtClean="0"/>
              <a:t>these cells become effector cells</a:t>
            </a:r>
          </a:p>
          <a:p>
            <a:pPr lvl="2"/>
            <a:r>
              <a:rPr lang="en-US" dirty="0" smtClean="0"/>
              <a:t>B cells = plasma cells</a:t>
            </a:r>
          </a:p>
          <a:p>
            <a:pPr lvl="2"/>
            <a:r>
              <a:rPr lang="en-US" dirty="0" smtClean="0"/>
              <a:t>T cells = cytotoxic or helper T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86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Immunological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cells generated by clonal expansion die</a:t>
            </a:r>
          </a:p>
          <a:p>
            <a:r>
              <a:rPr lang="en-US" dirty="0" smtClean="0"/>
              <a:t>some T and B cells are left behind</a:t>
            </a:r>
          </a:p>
          <a:p>
            <a:pPr lvl="1"/>
            <a:r>
              <a:rPr lang="en-US" dirty="0" smtClean="0"/>
              <a:t>memory cells</a:t>
            </a:r>
          </a:p>
          <a:p>
            <a:r>
              <a:rPr lang="en-US" dirty="0" smtClean="0"/>
              <a:t>reactivated quickly when the same antigen is encountered again</a:t>
            </a:r>
          </a:p>
          <a:p>
            <a:r>
              <a:rPr lang="en-US" dirty="0" smtClean="0"/>
              <a:t>provides long-lasting immunity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255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of Adaptive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cell-mediated immune response</a:t>
            </a:r>
          </a:p>
          <a:p>
            <a:pPr lvl="1"/>
            <a:r>
              <a:rPr lang="en-US" dirty="0" smtClean="0"/>
              <a:t>T cells responsible for destruction of intracellular invaders</a:t>
            </a:r>
          </a:p>
          <a:p>
            <a:r>
              <a:rPr lang="en-US" dirty="0" smtClean="0"/>
              <a:t>humoral immunity</a:t>
            </a:r>
          </a:p>
          <a:p>
            <a:pPr lvl="1"/>
            <a:r>
              <a:rPr lang="en-US" dirty="0" smtClean="0"/>
              <a:t>antibodies detect pathogens in blood and other extracellular fluid (humor = body fluid)</a:t>
            </a:r>
          </a:p>
          <a:p>
            <a:r>
              <a:rPr lang="en-US" dirty="0" smtClean="0"/>
              <a:t>other mechanisms are similar to those of innate immunity</a:t>
            </a:r>
          </a:p>
          <a:p>
            <a:pPr lvl="1"/>
            <a:r>
              <a:rPr lang="en-US" dirty="0" smtClean="0"/>
              <a:t>macrophages, neutrophils, complement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97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 Cells and Cell-mediated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809999"/>
          </a:xfrm>
        </p:spPr>
        <p:txBody>
          <a:bodyPr>
            <a:normAutofit/>
          </a:bodyPr>
          <a:lstStyle/>
          <a:p>
            <a:r>
              <a:rPr lang="en-US" dirty="0" smtClean="0"/>
              <a:t>T cells</a:t>
            </a:r>
          </a:p>
          <a:p>
            <a:pPr lvl="1"/>
            <a:r>
              <a:rPr lang="en-US" dirty="0" smtClean="0"/>
              <a:t>CD4 = helper T cells</a:t>
            </a:r>
          </a:p>
          <a:p>
            <a:pPr lvl="1"/>
            <a:r>
              <a:rPr lang="en-US" dirty="0" smtClean="0"/>
              <a:t>CD8 = cytotoxic T cells</a:t>
            </a:r>
          </a:p>
          <a:p>
            <a:pPr lvl="1"/>
            <a:r>
              <a:rPr lang="en-US" dirty="0" smtClean="0"/>
              <a:t>recognize peptides on MHC molecules (major histocompatibility complex)</a:t>
            </a:r>
          </a:p>
          <a:p>
            <a:pPr lvl="2"/>
            <a:r>
              <a:rPr lang="en-US" dirty="0" smtClean="0"/>
              <a:t>complex displayed on surface of cells</a:t>
            </a:r>
          </a:p>
          <a:p>
            <a:pPr lvl="2"/>
            <a:r>
              <a:rPr lang="en-US" dirty="0" smtClean="0"/>
              <a:t>trap peptide during production and transported to surface</a:t>
            </a:r>
          </a:p>
        </p:txBody>
      </p:sp>
    </p:spTree>
    <p:extLst>
      <p:ext uri="{BB962C8B-B14F-4D97-AF65-F5344CB8AC3E}">
        <p14:creationId xmlns:p14="http://schemas.microsoft.com/office/powerpoint/2010/main" val="94542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Lymphatic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lymphatic vessels</a:t>
            </a:r>
          </a:p>
          <a:p>
            <a:r>
              <a:rPr lang="en-US" dirty="0" smtClean="0"/>
              <a:t>lymphoid tissues/organs</a:t>
            </a:r>
          </a:p>
          <a:p>
            <a:pPr lvl="1"/>
            <a:r>
              <a:rPr lang="en-US" dirty="0" smtClean="0"/>
              <a:t>primary or central</a:t>
            </a:r>
          </a:p>
          <a:p>
            <a:pPr lvl="2"/>
            <a:r>
              <a:rPr lang="en-US" dirty="0" smtClean="0"/>
              <a:t>bone marrow and thymus</a:t>
            </a:r>
          </a:p>
          <a:p>
            <a:pPr lvl="1"/>
            <a:r>
              <a:rPr lang="en-US" dirty="0" smtClean="0"/>
              <a:t>secondary or peripheral</a:t>
            </a:r>
          </a:p>
          <a:p>
            <a:pPr lvl="2"/>
            <a:r>
              <a:rPr lang="en-US" dirty="0" smtClean="0"/>
              <a:t>lymph nodes, spleen, mucosal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08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76200" y="209550"/>
            <a:ext cx="8229600" cy="4385073"/>
          </a:xfrm>
        </p:spPr>
        <p:txBody>
          <a:bodyPr>
            <a:normAutofit/>
          </a:bodyPr>
          <a:lstStyle/>
          <a:p>
            <a:pPr lvl="2"/>
            <a:r>
              <a:rPr lang="en-US" sz="2800" dirty="0" smtClean="0"/>
              <a:t>MHC class I</a:t>
            </a:r>
          </a:p>
          <a:p>
            <a:pPr lvl="3"/>
            <a:r>
              <a:rPr lang="en-US" sz="2400" dirty="0" smtClean="0"/>
              <a:t>proteins synthesized in cytosol</a:t>
            </a:r>
          </a:p>
          <a:p>
            <a:pPr lvl="3"/>
            <a:r>
              <a:rPr lang="en-US" sz="2400" dirty="0" smtClean="0"/>
              <a:t>can display viral proteins</a:t>
            </a:r>
          </a:p>
          <a:p>
            <a:pPr lvl="3"/>
            <a:r>
              <a:rPr lang="en-US" sz="2400" dirty="0" smtClean="0"/>
              <a:t>recognized by cytotoxic T cells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31496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244077"/>
            <a:ext cx="6324600" cy="4308873"/>
          </a:xfrm>
        </p:spPr>
        <p:txBody>
          <a:bodyPr>
            <a:normAutofit/>
          </a:bodyPr>
          <a:lstStyle/>
          <a:p>
            <a:pPr lvl="2"/>
            <a:r>
              <a:rPr lang="en-US" sz="2800" dirty="0" smtClean="0"/>
              <a:t>MHC class II</a:t>
            </a:r>
          </a:p>
          <a:p>
            <a:pPr lvl="3"/>
            <a:r>
              <a:rPr lang="en-US" sz="2400" dirty="0" smtClean="0"/>
              <a:t>expressed by APCs</a:t>
            </a:r>
          </a:p>
          <a:p>
            <a:pPr lvl="3"/>
            <a:r>
              <a:rPr lang="en-US" sz="2400" dirty="0" smtClean="0"/>
              <a:t>derived from proteins taken in through phagocytosis/endocytosis</a:t>
            </a:r>
          </a:p>
          <a:p>
            <a:pPr lvl="3"/>
            <a:r>
              <a:rPr lang="en-US" sz="2400" dirty="0" smtClean="0"/>
              <a:t>activate CD4 cells</a:t>
            </a:r>
          </a:p>
        </p:txBody>
      </p:sp>
    </p:spTree>
    <p:extLst>
      <p:ext uri="{BB962C8B-B14F-4D97-AF65-F5344CB8AC3E}">
        <p14:creationId xmlns:p14="http://schemas.microsoft.com/office/powerpoint/2010/main" val="2600431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4308873"/>
          </a:xfrm>
        </p:spPr>
        <p:txBody>
          <a:bodyPr/>
          <a:lstStyle/>
          <a:p>
            <a:r>
              <a:rPr lang="en-US" dirty="0" smtClean="0"/>
              <a:t>stimulated effector cells secrete effector molecules</a:t>
            </a:r>
          </a:p>
          <a:p>
            <a:pPr lvl="1"/>
            <a:r>
              <a:rPr lang="en-US" dirty="0" smtClean="0"/>
              <a:t>mainly cytokines</a:t>
            </a:r>
          </a:p>
          <a:p>
            <a:pPr lvl="1"/>
            <a:r>
              <a:rPr lang="en-US" dirty="0" smtClean="0"/>
              <a:t>recruit other effectors to target area</a:t>
            </a:r>
          </a:p>
          <a:p>
            <a:r>
              <a:rPr lang="en-US" dirty="0" smtClean="0"/>
              <a:t>CD8 cytotoxic T cells directly kill infected cells</a:t>
            </a:r>
          </a:p>
          <a:p>
            <a:pPr lvl="1"/>
            <a:r>
              <a:rPr lang="en-US" dirty="0" smtClean="0"/>
              <a:t>recognize antigens</a:t>
            </a:r>
          </a:p>
          <a:p>
            <a:r>
              <a:rPr lang="en-US" dirty="0"/>
              <a:t>CD4 helper T cells can become different types of </a:t>
            </a:r>
            <a:r>
              <a:rPr lang="en-US" dirty="0" smtClean="0"/>
              <a:t>T cells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754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"/>
            <a:ext cx="8229600" cy="4800600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H</a:t>
            </a:r>
            <a:r>
              <a:rPr lang="en-US" dirty="0" smtClean="0"/>
              <a:t>1 help control bacteria in vesicles of macrophages</a:t>
            </a:r>
          </a:p>
          <a:p>
            <a:pPr lvl="2"/>
            <a:r>
              <a:rPr lang="en-US" dirty="0" smtClean="0"/>
              <a:t>stimulate them to increase intracellular destruction of bacteria 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H</a:t>
            </a:r>
            <a:r>
              <a:rPr lang="en-US" dirty="0" smtClean="0"/>
              <a:t>2 promote response at mucosal surfaces</a:t>
            </a:r>
          </a:p>
          <a:p>
            <a:pPr lvl="2"/>
            <a:r>
              <a:rPr lang="en-US" dirty="0" smtClean="0"/>
              <a:t>parasitic infections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H</a:t>
            </a:r>
            <a:r>
              <a:rPr lang="en-US" dirty="0" smtClean="0"/>
              <a:t>17 promote responses with lots of neutrophils</a:t>
            </a:r>
          </a:p>
          <a:p>
            <a:pPr lvl="2"/>
            <a:r>
              <a:rPr lang="en-US" dirty="0" smtClean="0"/>
              <a:t>extracellular bacteria and fungi</a:t>
            </a:r>
          </a:p>
          <a:p>
            <a:pPr lvl="1"/>
            <a:r>
              <a:rPr lang="en-US" dirty="0" smtClean="0"/>
              <a:t>T</a:t>
            </a:r>
            <a:r>
              <a:rPr lang="en-US" baseline="-25000" dirty="0" smtClean="0"/>
              <a:t>FH</a:t>
            </a:r>
            <a:r>
              <a:rPr lang="en-US" dirty="0" smtClean="0"/>
              <a:t> (follicular helper)</a:t>
            </a:r>
          </a:p>
          <a:p>
            <a:pPr lvl="2"/>
            <a:r>
              <a:rPr lang="en-US" dirty="0" smtClean="0"/>
              <a:t>in lymphoid follicles</a:t>
            </a:r>
          </a:p>
          <a:p>
            <a:pPr lvl="2"/>
            <a:r>
              <a:rPr lang="en-US" dirty="0" smtClean="0"/>
              <a:t>aid in B cell activation</a:t>
            </a:r>
          </a:p>
        </p:txBody>
      </p:sp>
    </p:spTree>
    <p:extLst>
      <p:ext uri="{BB962C8B-B14F-4D97-AF65-F5344CB8AC3E}">
        <p14:creationId xmlns:p14="http://schemas.microsoft.com/office/powerpoint/2010/main" val="29929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Antibodies and Humoral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antibody structure</a:t>
            </a:r>
          </a:p>
          <a:p>
            <a:pPr lvl="1"/>
            <a:r>
              <a:rPr lang="en-US" dirty="0" smtClean="0"/>
              <a:t>secreted B cell receptor</a:t>
            </a:r>
          </a:p>
          <a:p>
            <a:pPr lvl="1"/>
            <a:r>
              <a:rPr lang="en-US" dirty="0" smtClean="0"/>
              <a:t>two variable regions</a:t>
            </a:r>
          </a:p>
          <a:p>
            <a:pPr lvl="2"/>
            <a:r>
              <a:rPr lang="en-US" dirty="0" smtClean="0"/>
              <a:t>antigen binding sites</a:t>
            </a:r>
          </a:p>
          <a:p>
            <a:pPr lvl="2"/>
            <a:r>
              <a:rPr lang="en-US" dirty="0" smtClean="0"/>
              <a:t>almost infinite combination of amino acids</a:t>
            </a:r>
          </a:p>
          <a:p>
            <a:pPr lvl="1"/>
            <a:r>
              <a:rPr lang="en-US" dirty="0" smtClean="0"/>
              <a:t>constant region</a:t>
            </a:r>
          </a:p>
          <a:p>
            <a:pPr lvl="2"/>
            <a:r>
              <a:rPr lang="en-US" dirty="0" smtClean="0"/>
              <a:t>4 or 5 forms</a:t>
            </a:r>
          </a:p>
          <a:p>
            <a:pPr lvl="2"/>
            <a:r>
              <a:rPr lang="en-US" dirty="0" smtClean="0"/>
              <a:t>determines effector function</a:t>
            </a:r>
          </a:p>
          <a:p>
            <a:pPr lvl="3"/>
            <a:r>
              <a:rPr lang="en-US" dirty="0" smtClean="0"/>
              <a:t>how the antibody will interact with immune cells to dispose of antigen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9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1435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antibody actions</a:t>
            </a:r>
          </a:p>
          <a:p>
            <a:pPr lvl="1"/>
            <a:r>
              <a:rPr lang="en-US" dirty="0" smtClean="0"/>
              <a:t>neutralization</a:t>
            </a:r>
          </a:p>
          <a:p>
            <a:pPr lvl="2"/>
            <a:r>
              <a:rPr lang="en-US" dirty="0" smtClean="0"/>
              <a:t>binds to antigens and blocks access to cells</a:t>
            </a:r>
          </a:p>
          <a:p>
            <a:pPr lvl="2"/>
            <a:r>
              <a:rPr lang="en-US" dirty="0" smtClean="0"/>
              <a:t>important in viral infections and against bacterial toxins</a:t>
            </a:r>
          </a:p>
          <a:p>
            <a:pPr lvl="1"/>
            <a:r>
              <a:rPr lang="en-US" dirty="0" err="1" smtClean="0"/>
              <a:t>opsonization</a:t>
            </a:r>
            <a:endParaRPr lang="en-US" dirty="0" smtClean="0"/>
          </a:p>
          <a:p>
            <a:pPr lvl="2"/>
            <a:r>
              <a:rPr lang="en-US" dirty="0" smtClean="0"/>
              <a:t>coating pathogens with antibodies</a:t>
            </a:r>
          </a:p>
          <a:p>
            <a:pPr lvl="3"/>
            <a:r>
              <a:rPr lang="en-US" dirty="0" smtClean="0"/>
              <a:t>lead to phagocytosis</a:t>
            </a:r>
          </a:p>
          <a:p>
            <a:pPr lvl="2"/>
            <a:r>
              <a:rPr lang="en-US" dirty="0" smtClean="0"/>
              <a:t>bacterial infections</a:t>
            </a:r>
          </a:p>
          <a:p>
            <a:pPr lvl="3"/>
            <a:r>
              <a:rPr lang="en-US" dirty="0" smtClean="0"/>
              <a:t>some evade innate response because they have an outer coat</a:t>
            </a:r>
          </a:p>
          <a:p>
            <a:pPr lvl="3"/>
            <a:r>
              <a:rPr lang="en-US" dirty="0" smtClean="0"/>
              <a:t>antibodies can recognize the antigens on surface</a:t>
            </a:r>
          </a:p>
          <a:p>
            <a:pPr lvl="1"/>
            <a:r>
              <a:rPr lang="en-US" dirty="0" smtClean="0"/>
              <a:t>complement activation</a:t>
            </a:r>
          </a:p>
          <a:p>
            <a:pPr lvl="2"/>
            <a:r>
              <a:rPr lang="en-US" dirty="0" smtClean="0"/>
              <a:t>constant regions can activate the 1</a:t>
            </a:r>
            <a:r>
              <a:rPr lang="en-US" baseline="30000" dirty="0" smtClean="0"/>
              <a:t>st</a:t>
            </a:r>
            <a:r>
              <a:rPr lang="en-US" dirty="0" smtClean="0"/>
              <a:t> protein</a:t>
            </a:r>
          </a:p>
          <a:p>
            <a:pPr lvl="2"/>
            <a:r>
              <a:rPr lang="en-US" dirty="0" smtClean="0"/>
              <a:t>coats surface and enables phagocytosis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987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4308873"/>
          </a:xfrm>
        </p:spPr>
        <p:txBody>
          <a:bodyPr/>
          <a:lstStyle/>
          <a:p>
            <a:r>
              <a:rPr lang="en-US" dirty="0" smtClean="0"/>
              <a:t>antibodies are found in plasma and extracellular fluid</a:t>
            </a:r>
          </a:p>
          <a:p>
            <a:pPr lvl="1"/>
            <a:r>
              <a:rPr lang="en-US" dirty="0" smtClean="0"/>
              <a:t>antibody mediated immunity is called </a:t>
            </a:r>
            <a:r>
              <a:rPr lang="en-US" u="sng" dirty="0" smtClean="0"/>
              <a:t>humoral immunity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body fluids used to be known as humors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3798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en-US" dirty="0" smtClean="0"/>
              <a:t>Immune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42950"/>
            <a:ext cx="8229600" cy="42671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primary immune response</a:t>
            </a:r>
          </a:p>
          <a:p>
            <a:pPr lvl="1"/>
            <a:r>
              <a:rPr lang="en-US" dirty="0" smtClean="0"/>
              <a:t>T cells and B cells become activated for the 1</a:t>
            </a:r>
            <a:r>
              <a:rPr lang="en-US" baseline="30000" dirty="0" smtClean="0"/>
              <a:t>st</a:t>
            </a:r>
            <a:r>
              <a:rPr lang="en-US" dirty="0" smtClean="0"/>
              <a:t> time</a:t>
            </a:r>
          </a:p>
          <a:p>
            <a:pPr lvl="1"/>
            <a:r>
              <a:rPr lang="en-US" dirty="0" smtClean="0"/>
              <a:t>some memory cells remain</a:t>
            </a:r>
          </a:p>
          <a:p>
            <a:r>
              <a:rPr lang="en-US" dirty="0" smtClean="0"/>
              <a:t>secondary immune response</a:t>
            </a:r>
          </a:p>
          <a:p>
            <a:pPr lvl="1"/>
            <a:r>
              <a:rPr lang="en-US" dirty="0" smtClean="0"/>
              <a:t>if the antigen is encountered again, the memory cells can mount a more rapid attack since they are already present</a:t>
            </a:r>
          </a:p>
          <a:p>
            <a:pPr lvl="1"/>
            <a:r>
              <a:rPr lang="en-US" dirty="0" smtClean="0"/>
              <a:t>this ability can be long lasting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3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en-US" dirty="0" smtClean="0"/>
              <a:t>Practical Classification of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95350"/>
            <a:ext cx="8458200" cy="39052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naturally acquired immunity</a:t>
            </a:r>
          </a:p>
          <a:p>
            <a:pPr lvl="1"/>
            <a:r>
              <a:rPr lang="en-US" dirty="0" smtClean="0"/>
              <a:t>occurs after exposure to the antigen itself</a:t>
            </a:r>
          </a:p>
          <a:p>
            <a:r>
              <a:rPr lang="en-US" dirty="0" smtClean="0"/>
              <a:t>artificially acquired immunity</a:t>
            </a:r>
          </a:p>
          <a:p>
            <a:pPr lvl="1"/>
            <a:r>
              <a:rPr lang="en-US" dirty="0" smtClean="0"/>
              <a:t>occurs through the use of vaccines</a:t>
            </a:r>
          </a:p>
          <a:p>
            <a:pPr lvl="1"/>
            <a:r>
              <a:rPr lang="en-US" dirty="0" smtClean="0"/>
              <a:t>person does not become ill from the disease</a:t>
            </a:r>
          </a:p>
          <a:p>
            <a:r>
              <a:rPr lang="en-US" dirty="0" smtClean="0"/>
              <a:t>artificially acquired passive immunity</a:t>
            </a:r>
          </a:p>
          <a:p>
            <a:pPr lvl="1"/>
            <a:r>
              <a:rPr lang="en-US" dirty="0" smtClean="0"/>
              <a:t>injection of gamma globulin antibodies (short-lived)</a:t>
            </a:r>
          </a:p>
          <a:p>
            <a:r>
              <a:rPr lang="en-US" dirty="0" smtClean="0"/>
              <a:t>naturally acquired passive immunity</a:t>
            </a:r>
          </a:p>
          <a:p>
            <a:pPr lvl="1"/>
            <a:r>
              <a:rPr lang="en-US" dirty="0" smtClean="0"/>
              <a:t>antibodies are passed from mother to fetus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95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575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first vaccine developed in 1796</a:t>
            </a:r>
          </a:p>
          <a:p>
            <a:pPr lvl="1"/>
            <a:r>
              <a:rPr lang="en-US" dirty="0" smtClean="0"/>
              <a:t>used the cowpox virus to vaccinate against smallpox</a:t>
            </a:r>
          </a:p>
          <a:p>
            <a:pPr lvl="1"/>
            <a:r>
              <a:rPr lang="en-US" dirty="0" smtClean="0"/>
              <a:t>vaccine comes from the Latin word </a:t>
            </a:r>
            <a:r>
              <a:rPr lang="en-US" i="1" dirty="0" err="1" smtClean="0"/>
              <a:t>vaccinus</a:t>
            </a:r>
            <a:r>
              <a:rPr lang="en-US" i="1" dirty="0" smtClean="0"/>
              <a:t> </a:t>
            </a:r>
            <a:r>
              <a:rPr lang="en-US" dirty="0" smtClean="0"/>
              <a:t>meaning “of cows”</a:t>
            </a:r>
          </a:p>
          <a:p>
            <a:r>
              <a:rPr lang="en-US" dirty="0" smtClean="0"/>
              <a:t>mimic a natural infection</a:t>
            </a:r>
          </a:p>
          <a:p>
            <a:pPr lvl="1"/>
            <a:r>
              <a:rPr lang="en-US" dirty="0" smtClean="0"/>
              <a:t>immune system responds like it normally would</a:t>
            </a:r>
          </a:p>
          <a:p>
            <a:pPr lvl="1"/>
            <a:r>
              <a:rPr lang="en-US" dirty="0" smtClean="0"/>
              <a:t>left with a supply of memory T and B cells </a:t>
            </a:r>
          </a:p>
        </p:txBody>
      </p:sp>
    </p:spTree>
    <p:extLst>
      <p:ext uri="{BB962C8B-B14F-4D97-AF65-F5344CB8AC3E}">
        <p14:creationId xmlns:p14="http://schemas.microsoft.com/office/powerpoint/2010/main" val="107029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Lymphatic Vessels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077200" cy="3394472"/>
          </a:xfrm>
        </p:spPr>
        <p:txBody>
          <a:bodyPr>
            <a:normAutofit/>
          </a:bodyPr>
          <a:lstStyle/>
          <a:p>
            <a:r>
              <a:rPr lang="en-US" dirty="0" smtClean="0"/>
              <a:t>similar structure to veins</a:t>
            </a:r>
          </a:p>
          <a:p>
            <a:pPr lvl="1"/>
            <a:r>
              <a:rPr lang="en-US" dirty="0" smtClean="0"/>
              <a:t>thin with valves</a:t>
            </a:r>
          </a:p>
          <a:p>
            <a:r>
              <a:rPr lang="en-US" dirty="0" smtClean="0"/>
              <a:t>unlike veins, they are a “one-way street”</a:t>
            </a:r>
          </a:p>
          <a:p>
            <a:pPr lvl="1"/>
            <a:r>
              <a:rPr lang="en-US" dirty="0" smtClean="0"/>
              <a:t>originate as capillaries in the tissues </a:t>
            </a:r>
          </a:p>
          <a:p>
            <a:pPr lvl="1"/>
            <a:r>
              <a:rPr lang="en-US" dirty="0" smtClean="0"/>
              <a:t>end at the veins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681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Vaccination vs. Immunization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vaccination</a:t>
            </a:r>
          </a:p>
          <a:p>
            <a:pPr lvl="1"/>
            <a:r>
              <a:rPr lang="en-US" dirty="0" smtClean="0"/>
              <a:t>giving of vaccines to prevent disease</a:t>
            </a:r>
          </a:p>
          <a:p>
            <a:r>
              <a:rPr lang="en-US" dirty="0" smtClean="0"/>
              <a:t>immunization</a:t>
            </a:r>
          </a:p>
          <a:p>
            <a:pPr lvl="1"/>
            <a:r>
              <a:rPr lang="en-US" dirty="0" smtClean="0"/>
              <a:t>acquiring immunity against a disease</a:t>
            </a:r>
          </a:p>
          <a:p>
            <a:pPr lvl="1"/>
            <a:r>
              <a:rPr lang="en-US" dirty="0" smtClean="0"/>
              <a:t>protection against getting sick</a:t>
            </a:r>
          </a:p>
          <a:p>
            <a:r>
              <a:rPr lang="en-US" dirty="0" smtClean="0"/>
              <a:t>successful vaccination results in immunization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7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en-US" dirty="0" smtClean="0"/>
              <a:t>Types of Vaccines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2291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live attenuated vaccines</a:t>
            </a:r>
          </a:p>
          <a:p>
            <a:pPr lvl="1"/>
            <a:r>
              <a:rPr lang="en-US" dirty="0" smtClean="0"/>
              <a:t>contains live microbes that are weakened so they no longer cause disease</a:t>
            </a:r>
          </a:p>
          <a:p>
            <a:pPr lvl="1"/>
            <a:r>
              <a:rPr lang="en-US" dirty="0" smtClean="0"/>
              <a:t>elicits an immune response involving memory T and memory B cells</a:t>
            </a:r>
          </a:p>
          <a:p>
            <a:pPr lvl="1"/>
            <a:r>
              <a:rPr lang="en-US" dirty="0" smtClean="0"/>
              <a:t>drawbacks include:</a:t>
            </a:r>
          </a:p>
          <a:p>
            <a:pPr lvl="2"/>
            <a:r>
              <a:rPr lang="en-US" dirty="0" smtClean="0"/>
              <a:t>refrigeration</a:t>
            </a:r>
          </a:p>
          <a:p>
            <a:pPr lvl="2"/>
            <a:r>
              <a:rPr lang="en-US" dirty="0" smtClean="0"/>
              <a:t>there is a risk of mutation of the pathogen which causes disease</a:t>
            </a:r>
          </a:p>
          <a:p>
            <a:pPr lvl="1"/>
            <a:r>
              <a:rPr lang="en-US" dirty="0" smtClean="0"/>
              <a:t>diseases include measles, mumps, rubella, polio, chickenpox, shingles, flu</a:t>
            </a:r>
          </a:p>
        </p:txBody>
      </p:sp>
    </p:spTree>
    <p:extLst>
      <p:ext uri="{BB962C8B-B14F-4D97-AF65-F5344CB8AC3E}">
        <p14:creationId xmlns:p14="http://schemas.microsoft.com/office/powerpoint/2010/main" val="424807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1"/>
            <a:ext cx="8229600" cy="436602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inactivated or “killed” vaccines</a:t>
            </a:r>
          </a:p>
          <a:p>
            <a:pPr lvl="1"/>
            <a:r>
              <a:rPr lang="en-US" dirty="0" smtClean="0"/>
              <a:t>most common type used today</a:t>
            </a:r>
          </a:p>
          <a:p>
            <a:pPr lvl="1"/>
            <a:r>
              <a:rPr lang="en-US" dirty="0" smtClean="0"/>
              <a:t>contains pieces of viruses killed with heat, chemicals, or radiation</a:t>
            </a:r>
          </a:p>
          <a:p>
            <a:pPr lvl="1"/>
            <a:r>
              <a:rPr lang="en-US" dirty="0" smtClean="0"/>
              <a:t>no risk of mutation (since they aren’t alive)</a:t>
            </a:r>
          </a:p>
          <a:p>
            <a:pPr lvl="1"/>
            <a:r>
              <a:rPr lang="en-US" dirty="0" smtClean="0"/>
              <a:t>stimulates B cells to produce antibodies</a:t>
            </a:r>
          </a:p>
          <a:p>
            <a:pPr lvl="1"/>
            <a:r>
              <a:rPr lang="en-US" dirty="0" smtClean="0"/>
              <a:t>drawbacks include:</a:t>
            </a:r>
          </a:p>
          <a:p>
            <a:pPr lvl="2"/>
            <a:r>
              <a:rPr lang="en-US" dirty="0" smtClean="0"/>
              <a:t>not as potent as live attenuated</a:t>
            </a:r>
          </a:p>
          <a:p>
            <a:pPr lvl="2"/>
            <a:r>
              <a:rPr lang="en-US" dirty="0" smtClean="0"/>
              <a:t>booster shots are needed</a:t>
            </a:r>
          </a:p>
          <a:p>
            <a:pPr lvl="1"/>
            <a:r>
              <a:rPr lang="en-US" dirty="0" smtClean="0"/>
              <a:t>diseases include flu, hepatitis A, polio, rabies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3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1"/>
            <a:ext cx="8229600" cy="448032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subunit vaccines</a:t>
            </a:r>
          </a:p>
          <a:p>
            <a:pPr lvl="1"/>
            <a:r>
              <a:rPr lang="en-US" dirty="0" smtClean="0"/>
              <a:t>contain only parts of the microbes that stimulate the immune system</a:t>
            </a:r>
          </a:p>
          <a:p>
            <a:pPr lvl="2"/>
            <a:r>
              <a:rPr lang="en-US" dirty="0" smtClean="0"/>
              <a:t>mainly the antigens</a:t>
            </a:r>
          </a:p>
          <a:p>
            <a:pPr lvl="1"/>
            <a:r>
              <a:rPr lang="en-US" dirty="0" smtClean="0"/>
              <a:t>tend to cause fewer adverse reactions</a:t>
            </a:r>
          </a:p>
          <a:p>
            <a:pPr lvl="1"/>
            <a:r>
              <a:rPr lang="en-US" dirty="0" smtClean="0"/>
              <a:t>diseases include diphtheria, hepatitis B, pertussis, tetanus</a:t>
            </a:r>
          </a:p>
          <a:p>
            <a:r>
              <a:rPr lang="en-US" dirty="0" smtClean="0"/>
              <a:t>toxoid vaccines</a:t>
            </a:r>
          </a:p>
          <a:p>
            <a:pPr lvl="1"/>
            <a:r>
              <a:rPr lang="en-US" dirty="0" smtClean="0"/>
              <a:t>used to combat the toxins produced by pathogens</a:t>
            </a:r>
          </a:p>
          <a:p>
            <a:pPr lvl="1"/>
            <a:r>
              <a:rPr lang="en-US" dirty="0" smtClean="0"/>
              <a:t>contain inactivated toxin called toxoids</a:t>
            </a:r>
          </a:p>
          <a:p>
            <a:pPr lvl="1"/>
            <a:r>
              <a:rPr lang="en-US" dirty="0" smtClean="0"/>
              <a:t>stimulate antibody production</a:t>
            </a:r>
          </a:p>
          <a:p>
            <a:pPr lvl="1"/>
            <a:r>
              <a:rPr lang="en-US" dirty="0" smtClean="0"/>
              <a:t>diseases include diphtheria and tetanus</a:t>
            </a:r>
          </a:p>
        </p:txBody>
      </p:sp>
    </p:spTree>
    <p:extLst>
      <p:ext uri="{BB962C8B-B14F-4D97-AF65-F5344CB8AC3E}">
        <p14:creationId xmlns:p14="http://schemas.microsoft.com/office/powerpoint/2010/main" val="195206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lymph is tissue fluid that has entered the lymphatic vessels</a:t>
            </a:r>
          </a:p>
          <a:p>
            <a:pPr lvl="1"/>
            <a:r>
              <a:rPr lang="en-US" dirty="0" smtClean="0"/>
              <a:t>excess tissue fluid</a:t>
            </a:r>
          </a:p>
          <a:p>
            <a:r>
              <a:rPr lang="en-US" dirty="0" smtClean="0"/>
              <a:t>functions:</a:t>
            </a:r>
          </a:p>
          <a:p>
            <a:pPr lvl="1"/>
            <a:r>
              <a:rPr lang="en-US" dirty="0" smtClean="0"/>
              <a:t>transports proteins and other molecules to the bloodstream</a:t>
            </a:r>
          </a:p>
          <a:p>
            <a:pPr lvl="1"/>
            <a:r>
              <a:rPr lang="en-US" dirty="0" smtClean="0"/>
              <a:t>moves foreign particles to lymph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70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5800" y="160338"/>
            <a:ext cx="8229600" cy="857250"/>
          </a:xfrm>
        </p:spPr>
        <p:txBody>
          <a:bodyPr/>
          <a:lstStyle/>
          <a:p>
            <a:r>
              <a:rPr lang="en-US" dirty="0" smtClean="0"/>
              <a:t>Thymus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located behind the sternum</a:t>
            </a:r>
          </a:p>
          <a:p>
            <a:pPr lvl="1"/>
            <a:r>
              <a:rPr lang="en-US" dirty="0" smtClean="0"/>
              <a:t>larger in children</a:t>
            </a:r>
          </a:p>
          <a:p>
            <a:r>
              <a:rPr lang="en-US" dirty="0" smtClean="0"/>
              <a:t>site of T cell maturation</a:t>
            </a:r>
          </a:p>
          <a:p>
            <a:pPr lvl="1"/>
            <a:r>
              <a:rPr lang="en-US" dirty="0" smtClean="0"/>
              <a:t>migrate from bone marrow</a:t>
            </a:r>
          </a:p>
        </p:txBody>
      </p:sp>
      <p:sp>
        <p:nvSpPr>
          <p:cNvPr id="4" name="AutoShape 2" descr="Image result for thym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thymu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Image result for thymu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0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/>
          <a:lstStyle/>
          <a:p>
            <a:r>
              <a:rPr lang="en-US" dirty="0" smtClean="0"/>
              <a:t>Lymph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42950"/>
            <a:ext cx="8305800" cy="3851673"/>
          </a:xfrm>
        </p:spPr>
        <p:txBody>
          <a:bodyPr>
            <a:normAutofit/>
          </a:bodyPr>
          <a:lstStyle/>
          <a:p>
            <a:r>
              <a:rPr lang="en-US" dirty="0" smtClean="0"/>
              <a:t>located along lymphatic pathways</a:t>
            </a:r>
          </a:p>
          <a:p>
            <a:pPr lvl="1"/>
            <a:r>
              <a:rPr lang="en-US" dirty="0" smtClean="0"/>
              <a:t>absent in the central nervous system</a:t>
            </a:r>
          </a:p>
          <a:p>
            <a:r>
              <a:rPr lang="en-US" dirty="0" smtClean="0"/>
              <a:t>functions:</a:t>
            </a:r>
          </a:p>
          <a:p>
            <a:pPr lvl="1"/>
            <a:r>
              <a:rPr lang="en-US" dirty="0" smtClean="0"/>
              <a:t>filter/remove potentially harmful particles before they enter bloodstream</a:t>
            </a:r>
          </a:p>
          <a:p>
            <a:pPr lvl="1"/>
            <a:r>
              <a:rPr lang="en-US" dirty="0" smtClean="0"/>
              <a:t>immune surveillance (monitoring of fluids by immune cells)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70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857250"/>
          </a:xfrm>
        </p:spPr>
        <p:txBody>
          <a:bodyPr/>
          <a:lstStyle/>
          <a:p>
            <a:r>
              <a:rPr lang="en-US" dirty="0" smtClean="0"/>
              <a:t>Spleen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7848600" cy="33944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located in upper abdominal cavity</a:t>
            </a:r>
          </a:p>
          <a:p>
            <a:r>
              <a:rPr lang="en-US" dirty="0" smtClean="0"/>
              <a:t>similar to lymph node</a:t>
            </a:r>
          </a:p>
          <a:p>
            <a:r>
              <a:rPr lang="en-US" dirty="0" smtClean="0"/>
              <a:t>red pulp (majority of spleen)</a:t>
            </a:r>
          </a:p>
          <a:p>
            <a:pPr lvl="1"/>
            <a:r>
              <a:rPr lang="en-US" dirty="0" smtClean="0"/>
              <a:t>site of red blood cell disposal</a:t>
            </a:r>
          </a:p>
          <a:p>
            <a:r>
              <a:rPr lang="en-US" dirty="0" smtClean="0"/>
              <a:t>white pulp</a:t>
            </a:r>
          </a:p>
          <a:p>
            <a:pPr lvl="1"/>
            <a:r>
              <a:rPr lang="en-US" dirty="0" smtClean="0"/>
              <a:t>houses lymphocytes</a:t>
            </a:r>
          </a:p>
          <a:p>
            <a:pPr lvl="1"/>
            <a:r>
              <a:rPr lang="en-US" dirty="0" smtClean="0"/>
              <a:t>site of antigen presentation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8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9"/>
            <a:ext cx="9144000" cy="8572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Mucosa Associated Lymphatic Tissue (MALT)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Lymphatic tissue in the mucosal membranes throughout the body</a:t>
            </a:r>
          </a:p>
          <a:p>
            <a:pPr lvl="1"/>
            <a:r>
              <a:rPr lang="en-US" dirty="0" smtClean="0"/>
              <a:t>Contains T cells, B cells, and macrophages</a:t>
            </a:r>
          </a:p>
          <a:p>
            <a:pPr lvl="1"/>
            <a:r>
              <a:rPr lang="en-US" dirty="0" smtClean="0"/>
              <a:t>Can encounter antigens passing through the mucous membranes</a:t>
            </a:r>
          </a:p>
        </p:txBody>
      </p:sp>
    </p:spTree>
    <p:extLst>
      <p:ext uri="{BB962C8B-B14F-4D97-AF65-F5344CB8AC3E}">
        <p14:creationId xmlns:p14="http://schemas.microsoft.com/office/powerpoint/2010/main" val="219560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41355</TotalTime>
  <Words>1533</Words>
  <Application>Microsoft Office PowerPoint</Application>
  <PresentationFormat>On-screen Show (16:9)</PresentationFormat>
  <Paragraphs>293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The Lymphatic System</vt:lpstr>
      <vt:lpstr>Functions</vt:lpstr>
      <vt:lpstr>Lymphatic Structures</vt:lpstr>
      <vt:lpstr>Lymphatic Vessels</vt:lpstr>
      <vt:lpstr>Lymph</vt:lpstr>
      <vt:lpstr>Thymus</vt:lpstr>
      <vt:lpstr>Lymph Nodes</vt:lpstr>
      <vt:lpstr>Spleen</vt:lpstr>
      <vt:lpstr>Mucosa Associated Lymphatic Tissue (MALT)</vt:lpstr>
      <vt:lpstr>PowerPoint Presentation</vt:lpstr>
      <vt:lpstr>Cells of the Immune System</vt:lpstr>
      <vt:lpstr>Myeloid Cells</vt:lpstr>
      <vt:lpstr>PowerPoint Presentation</vt:lpstr>
      <vt:lpstr>PowerPoint Presentation</vt:lpstr>
      <vt:lpstr>Lymphoid Cells</vt:lpstr>
      <vt:lpstr>PowerPoint Presentation</vt:lpstr>
      <vt:lpstr>PowerPoint Presentation</vt:lpstr>
      <vt:lpstr>The Immune System</vt:lpstr>
      <vt:lpstr>Cytokines and Chemokines</vt:lpstr>
      <vt:lpstr>Innate Immune Response</vt:lpstr>
      <vt:lpstr>PowerPoint Presentation</vt:lpstr>
      <vt:lpstr>PowerPoint Presentation</vt:lpstr>
      <vt:lpstr>Innate Immune Recognition</vt:lpstr>
      <vt:lpstr>Innate and Adaptive</vt:lpstr>
      <vt:lpstr>Adaptive Immune Response</vt:lpstr>
      <vt:lpstr>Proliferation</vt:lpstr>
      <vt:lpstr>Immunological Memory</vt:lpstr>
      <vt:lpstr>Mechanisms of Adaptive Immunity</vt:lpstr>
      <vt:lpstr>T Cells and Cell-mediated Immunity</vt:lpstr>
      <vt:lpstr>PowerPoint Presentation</vt:lpstr>
      <vt:lpstr>PowerPoint Presentation</vt:lpstr>
      <vt:lpstr>PowerPoint Presentation</vt:lpstr>
      <vt:lpstr>PowerPoint Presentation</vt:lpstr>
      <vt:lpstr>Antibodies and Humoral Immunity</vt:lpstr>
      <vt:lpstr>PowerPoint Presentation</vt:lpstr>
      <vt:lpstr>PowerPoint Presentation</vt:lpstr>
      <vt:lpstr>Immune Responses</vt:lpstr>
      <vt:lpstr>Practical Classification of Immunity</vt:lpstr>
      <vt:lpstr>Vaccines</vt:lpstr>
      <vt:lpstr>Vaccination vs. Immunization</vt:lpstr>
      <vt:lpstr>Types of Vaccines</vt:lpstr>
      <vt:lpstr>PowerPoint Presentation</vt:lpstr>
      <vt:lpstr>PowerPoint Presentation</vt:lpstr>
    </vt:vector>
  </TitlesOfParts>
  <Company>Academy of Holy Angels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Lymphatic System</dc:title>
  <dc:creator>Elizabeth Moravec</dc:creator>
  <cp:lastModifiedBy>Elizabeth Moravec</cp:lastModifiedBy>
  <cp:revision>41</cp:revision>
  <dcterms:created xsi:type="dcterms:W3CDTF">2019-07-26T20:03:12Z</dcterms:created>
  <dcterms:modified xsi:type="dcterms:W3CDTF">2020-12-01T15:14:45Z</dcterms:modified>
</cp:coreProperties>
</file>