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71" autoAdjust="0"/>
  </p:normalViewPr>
  <p:slideViewPr>
    <p:cSldViewPr>
      <p:cViewPr varScale="1">
        <p:scale>
          <a:sx n="94" d="100"/>
          <a:sy n="94" d="100"/>
        </p:scale>
        <p:origin x="-476" y="-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6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6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4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1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8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6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2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5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310A2-C3F2-438C-B8E7-312C1824FAC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76A90-9C9F-45D1-919C-0C067B23D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8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HIV and ELISA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1995, the number 1 cause of death for ages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25 – 44 in U.S</a:t>
            </a:r>
          </a:p>
          <a:p>
            <a:r>
              <a:rPr lang="en-US" dirty="0" smtClean="0"/>
              <a:t>As of December 31, 2011, a cumulative total of 9,785 persons have been diagnosed and reported with HIV infection in Minnesota. </a:t>
            </a:r>
          </a:p>
          <a:p>
            <a:pPr lvl="1"/>
            <a:r>
              <a:rPr lang="en-US" sz="2600" dirty="0" smtClean="0"/>
              <a:t>3,788 persons have been diagnosed with HIV infection (non-AIDS)</a:t>
            </a:r>
          </a:p>
          <a:p>
            <a:pPr lvl="1"/>
            <a:r>
              <a:rPr lang="en-US" sz="2600" dirty="0" smtClean="0"/>
              <a:t>5,997 have progressed to AIDS</a:t>
            </a:r>
          </a:p>
          <a:p>
            <a:endParaRPr lang="en-US" sz="2600" dirty="0" smtClean="0"/>
          </a:p>
          <a:p>
            <a:r>
              <a:rPr lang="en-US" dirty="0" smtClean="0"/>
              <a:t>Of these 9,785 persons, 3,347 are known to be deceased</a:t>
            </a:r>
          </a:p>
          <a:p>
            <a:pPr>
              <a:buNone/>
            </a:pPr>
            <a:r>
              <a:rPr lang="en-US" sz="1647" dirty="0" smtClean="0"/>
              <a:t>                                                           Data Taken from MN Department of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ELISA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719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/>
              <a:t>E</a:t>
            </a:r>
            <a:r>
              <a:rPr lang="en-US" dirty="0" smtClean="0"/>
              <a:t>nzyme-</a:t>
            </a:r>
            <a:r>
              <a:rPr lang="en-US" u="sng" dirty="0"/>
              <a:t>L</a:t>
            </a:r>
            <a:r>
              <a:rPr lang="en-US" dirty="0" smtClean="0"/>
              <a:t>inked </a:t>
            </a:r>
            <a:r>
              <a:rPr lang="en-US" u="sng" dirty="0" smtClean="0"/>
              <a:t>I</a:t>
            </a:r>
            <a:r>
              <a:rPr lang="en-US" dirty="0" smtClean="0"/>
              <a:t>mmuno</a:t>
            </a:r>
            <a:r>
              <a:rPr lang="en-US" u="sng" dirty="0" smtClean="0"/>
              <a:t>s</a:t>
            </a:r>
            <a:r>
              <a:rPr lang="en-US" dirty="0" smtClean="0"/>
              <a:t>orbent </a:t>
            </a:r>
            <a:r>
              <a:rPr lang="en-US" u="sng" dirty="0"/>
              <a:t>A</a:t>
            </a:r>
            <a:r>
              <a:rPr lang="en-US" dirty="0" smtClean="0"/>
              <a:t>ssay</a:t>
            </a:r>
          </a:p>
          <a:p>
            <a:r>
              <a:rPr lang="en-US" dirty="0" smtClean="0"/>
              <a:t>based on immune system antibodies</a:t>
            </a:r>
          </a:p>
          <a:p>
            <a:r>
              <a:rPr lang="en-US" dirty="0" smtClean="0"/>
              <a:t>can detect antibodies in someone’s blood serum or the presence of an antigen/protein in a sample</a:t>
            </a:r>
          </a:p>
          <a:p>
            <a:r>
              <a:rPr lang="en-US" dirty="0" smtClean="0"/>
              <a:t>several applications:</a:t>
            </a:r>
          </a:p>
          <a:p>
            <a:pPr lvl="1"/>
            <a:r>
              <a:rPr lang="en-US" dirty="0" smtClean="0"/>
              <a:t>diagnostic tool in medicine (diseases, pregnancy)</a:t>
            </a:r>
          </a:p>
          <a:p>
            <a:pPr lvl="1"/>
            <a:r>
              <a:rPr lang="en-US" dirty="0" smtClean="0"/>
              <a:t>plant pathology</a:t>
            </a:r>
          </a:p>
          <a:p>
            <a:pPr lvl="1"/>
            <a:r>
              <a:rPr lang="en-US" dirty="0" smtClean="0"/>
              <a:t>quality control in industry </a:t>
            </a:r>
          </a:p>
          <a:p>
            <a:pPr lvl="1"/>
            <a:r>
              <a:rPr lang="en-US" dirty="0" smtClean="0"/>
              <a:t>forensics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8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an ELISA work?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00151"/>
            <a:ext cx="5791200" cy="33944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uses an antibody that is linked to an enzyme</a:t>
            </a:r>
          </a:p>
          <a:p>
            <a:pPr lvl="1"/>
            <a:r>
              <a:rPr lang="en-US" dirty="0" smtClean="0"/>
              <a:t>enzyme will then react with its substrate and create a color change</a:t>
            </a:r>
          </a:p>
          <a:p>
            <a:pPr lvl="1"/>
            <a:r>
              <a:rPr lang="en-US" dirty="0" smtClean="0"/>
              <a:t>color change = positive result</a:t>
            </a:r>
          </a:p>
          <a:p>
            <a:r>
              <a:rPr lang="en-US" dirty="0" smtClean="0"/>
              <a:t>if used to detect the antigen itself…</a:t>
            </a:r>
          </a:p>
          <a:p>
            <a:pPr lvl="1"/>
            <a:r>
              <a:rPr lang="en-US" dirty="0" smtClean="0"/>
              <a:t>one antibody linked with an enzyme is used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711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305800" cy="4366022"/>
          </a:xfrm>
        </p:spPr>
        <p:txBody>
          <a:bodyPr/>
          <a:lstStyle/>
          <a:p>
            <a:r>
              <a:rPr lang="en-US" dirty="0" smtClean="0"/>
              <a:t>if used to detect presence of antibodies…</a:t>
            </a:r>
          </a:p>
          <a:p>
            <a:pPr lvl="1"/>
            <a:r>
              <a:rPr lang="en-US" dirty="0" smtClean="0"/>
              <a:t>a secondary antibody is used (linked to an enzyme)</a:t>
            </a:r>
          </a:p>
          <a:p>
            <a:pPr lvl="1"/>
            <a:r>
              <a:rPr lang="en-US" dirty="0" smtClean="0"/>
              <a:t>primary antibody is in the serum sample</a:t>
            </a:r>
          </a:p>
          <a:p>
            <a:pPr lvl="1"/>
            <a:r>
              <a:rPr lang="en-US" dirty="0" smtClean="0"/>
              <a:t>secondary antibody binds to the primary antibody</a:t>
            </a:r>
          </a:p>
        </p:txBody>
      </p:sp>
    </p:spTree>
    <p:extLst>
      <p:ext uri="{BB962C8B-B14F-4D97-AF65-F5344CB8AC3E}">
        <p14:creationId xmlns:p14="http://schemas.microsoft.com/office/powerpoint/2010/main" val="314129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ELISA to detect HIV infection…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6868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most common HIV test</a:t>
            </a:r>
          </a:p>
          <a:p>
            <a:r>
              <a:rPr lang="en-US" dirty="0" smtClean="0"/>
              <a:t>detects the presence of HIV antibodies</a:t>
            </a:r>
          </a:p>
          <a:p>
            <a:r>
              <a:rPr lang="en-US" dirty="0" smtClean="0"/>
              <a:t>after 4-8 weeks of exposure, the body will have produced detectable levels of antibodies for the HIV protein antigens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1102519"/>
          </a:xfrm>
        </p:spPr>
        <p:txBody>
          <a:bodyPr/>
          <a:lstStyle/>
          <a:p>
            <a:r>
              <a:rPr lang="en-US" dirty="0" smtClean="0"/>
              <a:t>HIV/AIDS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HIV – Human Immunodeficiency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76350"/>
            <a:ext cx="8229600" cy="3718323"/>
          </a:xfrm>
        </p:spPr>
        <p:txBody>
          <a:bodyPr/>
          <a:lstStyle/>
          <a:p>
            <a:r>
              <a:rPr lang="en-US" dirty="0" smtClean="0"/>
              <a:t>retrovirus</a:t>
            </a:r>
          </a:p>
          <a:p>
            <a:pPr lvl="1"/>
            <a:r>
              <a:rPr lang="en-US" dirty="0" smtClean="0"/>
              <a:t>uses reverse transcription</a:t>
            </a:r>
          </a:p>
          <a:p>
            <a:pPr lvl="2"/>
            <a:r>
              <a:rPr lang="en-US" sz="2800" dirty="0" smtClean="0"/>
              <a:t>RNA to make viral DNA</a:t>
            </a:r>
          </a:p>
          <a:p>
            <a:r>
              <a:rPr lang="en-US" dirty="0"/>
              <a:t>a</a:t>
            </a:r>
            <a:r>
              <a:rPr lang="en-US" dirty="0" smtClean="0"/>
              <a:t>ttacks the Helper T Cells (also called CD4)</a:t>
            </a:r>
          </a:p>
          <a:p>
            <a:r>
              <a:rPr lang="en-US" dirty="0"/>
              <a:t>h</a:t>
            </a:r>
            <a:r>
              <a:rPr lang="en-US" dirty="0" smtClean="0"/>
              <a:t>ost cell killed as viruses release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8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Affects Helper T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helper T cells are also known as </a:t>
            </a:r>
            <a:r>
              <a:rPr lang="en-US" u="sng" dirty="0" smtClean="0"/>
              <a:t>CD4 cells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u="sng" dirty="0"/>
              <a:t>n</a:t>
            </a:r>
            <a:r>
              <a:rPr lang="en-US" u="sng" dirty="0" smtClean="0"/>
              <a:t>ormal counts range from 500 to 1500 </a:t>
            </a:r>
            <a:r>
              <a:rPr lang="en-US" dirty="0" smtClean="0">
                <a:ea typeface="Arial" pitchFamily="32" charset="0"/>
                <a:cs typeface="Arial" pitchFamily="32" charset="0"/>
              </a:rPr>
              <a:t>cells per cubic millimeter of blood (cells/mm</a:t>
            </a:r>
            <a:r>
              <a:rPr lang="en-US" baseline="30000" dirty="0" smtClean="0">
                <a:ea typeface="Arial" pitchFamily="32" charset="0"/>
                <a:cs typeface="Arial" pitchFamily="32" charset="0"/>
              </a:rPr>
              <a:t>3</a:t>
            </a:r>
            <a:r>
              <a:rPr lang="en-US" dirty="0" smtClean="0">
                <a:ea typeface="Arial" pitchFamily="32" charset="0"/>
                <a:cs typeface="Arial" pitchFamily="32" charset="0"/>
              </a:rPr>
              <a:t>)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/>
              <a:t>i</a:t>
            </a:r>
            <a:r>
              <a:rPr lang="en-US" dirty="0" smtClean="0"/>
              <a:t>nitially in HIV infection there is a sharp drop in the CD4 count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count levels off to around 500-600 cells/mm</a:t>
            </a:r>
            <a:r>
              <a:rPr lang="en-US" baseline="30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5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exual transmission</a:t>
            </a:r>
          </a:p>
          <a:p>
            <a:r>
              <a:rPr lang="en-US" dirty="0" smtClean="0"/>
              <a:t>sharing contaminated needles </a:t>
            </a:r>
          </a:p>
          <a:p>
            <a:r>
              <a:rPr lang="en-US" dirty="0" smtClean="0"/>
              <a:t>blood products</a:t>
            </a:r>
          </a:p>
          <a:p>
            <a:r>
              <a:rPr lang="en-US" dirty="0"/>
              <a:t>f</a:t>
            </a:r>
            <a:r>
              <a:rPr lang="en-US" dirty="0" smtClean="0"/>
              <a:t>rom mother to baby from birth or nursing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Progression/Stages of 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acute infection stage</a:t>
            </a:r>
          </a:p>
          <a:p>
            <a:pPr lvl="1"/>
            <a:r>
              <a:rPr lang="en-US" dirty="0" smtClean="0"/>
              <a:t>2-4 weeks after infection</a:t>
            </a:r>
          </a:p>
          <a:p>
            <a:pPr lvl="1"/>
            <a:r>
              <a:rPr lang="en-US" dirty="0" smtClean="0"/>
              <a:t>many experience flu-like symptoms</a:t>
            </a:r>
          </a:p>
          <a:p>
            <a:pPr lvl="1"/>
            <a:r>
              <a:rPr lang="en-US" dirty="0" smtClean="0"/>
              <a:t>body’s natural immune response to infection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clinical latency stage</a:t>
            </a:r>
          </a:p>
          <a:p>
            <a:pPr lvl="1"/>
            <a:r>
              <a:rPr lang="en-US" dirty="0" smtClean="0"/>
              <a:t>experience no HIV-related symptoms</a:t>
            </a:r>
          </a:p>
          <a:p>
            <a:pPr lvl="1"/>
            <a:r>
              <a:rPr lang="en-US" dirty="0" smtClean="0"/>
              <a:t>HIV continues to reproduce at very low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1"/>
            <a:ext cx="8229600" cy="44231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AIDS</a:t>
            </a:r>
          </a:p>
          <a:p>
            <a:pPr lvl="1"/>
            <a:r>
              <a:rPr lang="en-US" dirty="0" smtClean="0"/>
              <a:t>autoimmune deficiency syndrome</a:t>
            </a:r>
          </a:p>
          <a:p>
            <a:pPr lvl="1"/>
            <a:r>
              <a:rPr lang="en-US" dirty="0" smtClean="0"/>
              <a:t>HIV positive with a CD4 cell count below 200 cells/mm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HIV has damaged the immune system so people are more vulnerable to opportunistic infections</a:t>
            </a:r>
          </a:p>
          <a:p>
            <a:pPr lvl="1"/>
            <a:r>
              <a:rPr lang="en-US" dirty="0" smtClean="0"/>
              <a:t>without treatment people who progress to AIDS survive about 3 years</a:t>
            </a:r>
          </a:p>
          <a:p>
            <a:pPr lvl="1"/>
            <a:r>
              <a:rPr lang="en-US" dirty="0" smtClean="0"/>
              <a:t>with treatment some people will never progress to AIDS and will have a normal life expectancy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Disease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factors that may shorten time between HIV and AIDS</a:t>
            </a:r>
          </a:p>
          <a:p>
            <a:pPr lvl="1"/>
            <a:r>
              <a:rPr lang="en-US" dirty="0" smtClean="0"/>
              <a:t>older age</a:t>
            </a:r>
          </a:p>
          <a:p>
            <a:pPr lvl="1"/>
            <a:r>
              <a:rPr lang="en-US" dirty="0" smtClean="0"/>
              <a:t>HIV subtype (different strains)</a:t>
            </a:r>
          </a:p>
          <a:p>
            <a:pPr lvl="1"/>
            <a:r>
              <a:rPr lang="en-US" dirty="0" smtClean="0"/>
              <a:t>co-infections with other viruses</a:t>
            </a:r>
          </a:p>
          <a:p>
            <a:pPr lvl="1"/>
            <a:r>
              <a:rPr lang="en-US" dirty="0" smtClean="0"/>
              <a:t>poor nutrition</a:t>
            </a:r>
          </a:p>
          <a:p>
            <a:pPr lvl="1"/>
            <a:r>
              <a:rPr lang="en-US" dirty="0" smtClean="0"/>
              <a:t>severe stress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0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" y="114300"/>
            <a:ext cx="8990463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3000" dirty="0" smtClean="0"/>
              <a:t>factors that may lengthen the time between HIV and AIDS</a:t>
            </a:r>
          </a:p>
          <a:p>
            <a:pPr lvl="1"/>
            <a:r>
              <a:rPr lang="en-US" dirty="0" smtClean="0"/>
              <a:t>antiretroviral therapy</a:t>
            </a:r>
          </a:p>
          <a:p>
            <a:pPr lvl="2"/>
            <a:r>
              <a:rPr lang="en-US" sz="3000" dirty="0" smtClean="0"/>
              <a:t>HIV “Cocktail”</a:t>
            </a:r>
          </a:p>
          <a:p>
            <a:pPr lvl="3"/>
            <a:r>
              <a:rPr lang="en-US" sz="3000" dirty="0" smtClean="0"/>
              <a:t>nucleoside reverse transcriptase inhibitors (NRTI)</a:t>
            </a:r>
          </a:p>
          <a:p>
            <a:pPr lvl="4"/>
            <a:r>
              <a:rPr lang="en-US" sz="3000" dirty="0" smtClean="0"/>
              <a:t>competes with the enzyme to stop reverse transcription</a:t>
            </a:r>
          </a:p>
          <a:p>
            <a:pPr lvl="3"/>
            <a:r>
              <a:rPr lang="en-US" sz="3000" dirty="0" smtClean="0"/>
              <a:t>non-nucleoside reverse transcriptase inhibitors (NNRTI)</a:t>
            </a:r>
          </a:p>
          <a:p>
            <a:pPr lvl="4"/>
            <a:r>
              <a:rPr lang="en-US" sz="3000" dirty="0" smtClean="0"/>
              <a:t>inhibits the enzyme to stop reverse transcription</a:t>
            </a:r>
          </a:p>
          <a:p>
            <a:pPr lvl="3"/>
            <a:r>
              <a:rPr lang="en-US" sz="3000" dirty="0" smtClean="0"/>
              <a:t>protease inhibitors</a:t>
            </a:r>
          </a:p>
          <a:p>
            <a:pPr lvl="4"/>
            <a:r>
              <a:rPr lang="en-US" sz="3000" dirty="0" smtClean="0"/>
              <a:t>blocks the cleaving of proteins required for the virus to mature</a:t>
            </a:r>
          </a:p>
          <a:p>
            <a:pPr lvl="3"/>
            <a:r>
              <a:rPr lang="en-US" sz="3000" dirty="0" smtClean="0"/>
              <a:t>entry/fusion inhibitors</a:t>
            </a:r>
          </a:p>
          <a:p>
            <a:pPr lvl="3"/>
            <a:r>
              <a:rPr lang="en-US" sz="3000" dirty="0" smtClean="0"/>
              <a:t>integrase inhibitors</a:t>
            </a:r>
          </a:p>
          <a:p>
            <a:pPr lvl="4"/>
            <a:r>
              <a:rPr lang="en-US" sz="3000" dirty="0" smtClean="0"/>
              <a:t>blocks the integration of viral DNA into host cell genome</a:t>
            </a:r>
          </a:p>
        </p:txBody>
      </p:sp>
    </p:spTree>
    <p:extLst>
      <p:ext uri="{BB962C8B-B14F-4D97-AF65-F5344CB8AC3E}">
        <p14:creationId xmlns:p14="http://schemas.microsoft.com/office/powerpoint/2010/main" val="346000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7607</TotalTime>
  <Words>467</Words>
  <Application>Microsoft Office PowerPoint</Application>
  <PresentationFormat>On-screen Show (16:9)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HIV and ELISA Testing</vt:lpstr>
      <vt:lpstr>HIV/AIDS</vt:lpstr>
      <vt:lpstr>HIV – Human Immunodeficiency Virus</vt:lpstr>
      <vt:lpstr>HIV Affects Helper T Cells</vt:lpstr>
      <vt:lpstr>Transmission</vt:lpstr>
      <vt:lpstr>Progression/Stages of HIV</vt:lpstr>
      <vt:lpstr>PowerPoint Presentation</vt:lpstr>
      <vt:lpstr>Factors Affecting Disease Progression</vt:lpstr>
      <vt:lpstr>PowerPoint Presentation</vt:lpstr>
      <vt:lpstr>Statistics</vt:lpstr>
      <vt:lpstr>ELISA Testing</vt:lpstr>
      <vt:lpstr>How does an ELISA work?</vt:lpstr>
      <vt:lpstr>PowerPoint Presentation</vt:lpstr>
      <vt:lpstr>Using ELISA to detect HIV infection…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and ELISA Testing</dc:title>
  <dc:creator>Elizabeth Moravec</dc:creator>
  <cp:lastModifiedBy>Elizabeth Moravec</cp:lastModifiedBy>
  <cp:revision>21</cp:revision>
  <dcterms:created xsi:type="dcterms:W3CDTF">2017-03-23T18:35:12Z</dcterms:created>
  <dcterms:modified xsi:type="dcterms:W3CDTF">2020-12-01T14:45:50Z</dcterms:modified>
</cp:coreProperties>
</file>