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0" r:id="rId4"/>
    <p:sldId id="259" r:id="rId5"/>
    <p:sldId id="262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FF"/>
    <a:srgbClr val="C09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3" d="100"/>
          <a:sy n="63" d="100"/>
        </p:scale>
        <p:origin x="-12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DD7F4-DF8F-40F0-ADC6-6EE330DC695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729AF-3D3B-4146-BD4A-DEF01B84A5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86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FACE2-F8A8-8146-AECE-A3A62EE41974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543F4-CAE9-094B-8912-3E20E6B585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53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42EFD63-EF7F-3443-86EF-41B01A4A46A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911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93738"/>
            <a:ext cx="4565650" cy="34242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11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4213" y="4341813"/>
            <a:ext cx="5481637" cy="41100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4DE3C33-4C17-0148-B83C-440EC6997B4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921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93738"/>
            <a:ext cx="4565650" cy="34242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21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4213" y="4341813"/>
            <a:ext cx="5481637" cy="41100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dirty="0" smtClean="0">
                <a:cs typeface="+mn-cs"/>
              </a:rPr>
              <a:t>https://</a:t>
            </a:r>
            <a:r>
              <a:rPr lang="en-US" dirty="0" err="1" smtClean="0">
                <a:cs typeface="+mn-cs"/>
              </a:rPr>
              <a:t>www.youtube.com</a:t>
            </a:r>
            <a:r>
              <a:rPr lang="en-US" dirty="0" smtClean="0">
                <a:cs typeface="+mn-cs"/>
              </a:rPr>
              <a:t>/</a:t>
            </a:r>
            <a:r>
              <a:rPr lang="en-US" dirty="0" err="1" smtClean="0">
                <a:cs typeface="+mn-cs"/>
              </a:rPr>
              <a:t>watch?v</a:t>
            </a:r>
            <a:r>
              <a:rPr lang="en-US" dirty="0" smtClean="0">
                <a:cs typeface="+mn-cs"/>
              </a:rPr>
              <a:t>=Wd5Y3-F79LY</a:t>
            </a:r>
          </a:p>
          <a:p>
            <a:pPr>
              <a:defRPr/>
            </a:pPr>
            <a:endParaRPr lang="en-US" b="0" dirty="0" smtClean="0">
              <a:cs typeface="+mn-cs"/>
            </a:endParaRPr>
          </a:p>
          <a:p>
            <a:pPr>
              <a:defRPr/>
            </a:pPr>
            <a:r>
              <a:rPr lang="en-US" b="0" dirty="0" smtClean="0">
                <a:cs typeface="+mn-cs"/>
              </a:rPr>
              <a:t>Jim twins: https://</a:t>
            </a:r>
            <a:r>
              <a:rPr lang="en-US" b="0" dirty="0" err="1" smtClean="0">
                <a:cs typeface="+mn-cs"/>
              </a:rPr>
              <a:t>www.youtube.com</a:t>
            </a:r>
            <a:r>
              <a:rPr lang="en-US" b="0" dirty="0" smtClean="0">
                <a:cs typeface="+mn-cs"/>
              </a:rPr>
              <a:t>/</a:t>
            </a:r>
            <a:r>
              <a:rPr lang="en-US" b="0" dirty="0" err="1" smtClean="0">
                <a:cs typeface="+mn-cs"/>
              </a:rPr>
              <a:t>watch?v</a:t>
            </a:r>
            <a:r>
              <a:rPr lang="en-US" b="0" dirty="0" smtClean="0">
                <a:cs typeface="+mn-cs"/>
              </a:rPr>
              <a:t>=qw3S35wGgT8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4DC4B0-35AE-2F4B-901F-49BAAB13127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9318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93738"/>
            <a:ext cx="4565650" cy="34242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318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4213" y="4341813"/>
            <a:ext cx="5481637" cy="41100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78827F1-9DBC-FB4B-8C65-EDE9C7476B9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942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4588" y="693738"/>
            <a:ext cx="4565650" cy="34242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42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4213" y="4341813"/>
            <a:ext cx="5481637" cy="41100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4843AF-32B6-5F49-BF7E-09BFE6DD7AC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9523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6175" y="693738"/>
            <a:ext cx="4556125" cy="34178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523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4213" y="4341813"/>
            <a:ext cx="5475287" cy="410368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78C00D3-B0B0-394C-9329-037C024BDA6B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9625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3188" y="763588"/>
            <a:ext cx="5026025" cy="37703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625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learn.genetics.utah.edu</a:t>
            </a:r>
            <a:r>
              <a:rPr lang="en-US" dirty="0" smtClean="0"/>
              <a:t>/content/epigenetics/intro/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learn.genetics.utah.edu</a:t>
            </a:r>
            <a:r>
              <a:rPr lang="en-US" dirty="0" smtClean="0"/>
              <a:t>/content/epigenetics/twins/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learn.genetics.utah.edu</a:t>
            </a:r>
            <a:r>
              <a:rPr lang="en-US" dirty="0" smtClean="0"/>
              <a:t>/content/epigenetics/rats/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www.pbs.org</a:t>
            </a:r>
            <a:r>
              <a:rPr lang="en-US" dirty="0" smtClean="0"/>
              <a:t>/</a:t>
            </a:r>
            <a:r>
              <a:rPr lang="en-US" dirty="0" err="1" smtClean="0"/>
              <a:t>wgbh</a:t>
            </a:r>
            <a:r>
              <a:rPr lang="en-US" dirty="0" smtClean="0"/>
              <a:t>/nova/body/</a:t>
            </a:r>
            <a:r>
              <a:rPr lang="en-US" dirty="0" err="1" smtClean="0"/>
              <a:t>epigenetics.html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543F4-CAE9-094B-8912-3E20E6B5852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8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4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0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6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0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5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1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6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79237-7BCE-2D49-8AD5-59B2B01D3905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5A72F-B05D-9544-B24D-2A25085CF4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3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d5Y3-F79L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qw3S35wGgT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.genetics.utah.edu/content/epigenetics/intro/" TargetMode="External"/><Relationship Id="rId7" Type="http://schemas.openxmlformats.org/officeDocument/2006/relationships/hyperlink" Target="http://www.pbs.org/wgbh/nova/body/epigenetic-mice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bs.org/wgbh/nova/body/epigenetics.html" TargetMode="External"/><Relationship Id="rId5" Type="http://schemas.openxmlformats.org/officeDocument/2006/relationships/hyperlink" Target="http://learn.genetics.utah.edu/content/epigenetics/rats/" TargetMode="External"/><Relationship Id="rId4" Type="http://schemas.openxmlformats.org/officeDocument/2006/relationships/hyperlink" Target="http://learn.genetics.utah.edu/content/epigenetics/twi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C090CF"/>
          </a:solidFill>
        </p:spPr>
        <p:txBody>
          <a:bodyPr>
            <a:normAutofit/>
          </a:bodyPr>
          <a:lstStyle/>
          <a:p>
            <a:r>
              <a:rPr lang="en-US" sz="7000" dirty="0" smtClean="0"/>
              <a:t> Nature vs. Nurture</a:t>
            </a:r>
            <a:endParaRPr lang="en-US" sz="7000" dirty="0"/>
          </a:p>
        </p:txBody>
      </p:sp>
    </p:spTree>
    <p:extLst>
      <p:ext uri="{BB962C8B-B14F-4D97-AF65-F5344CB8AC3E}">
        <p14:creationId xmlns:p14="http://schemas.microsoft.com/office/powerpoint/2010/main" val="363298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0" y="121946"/>
            <a:ext cx="9051925" cy="1553291"/>
          </a:xfrm>
          <a:prstGeom prst="rect">
            <a:avLst/>
          </a:prstGeom>
          <a:solidFill>
            <a:srgbClr val="C090C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500" b="1" u="sng" dirty="0" smtClean="0">
                <a:solidFill>
                  <a:srgbClr val="000000"/>
                </a:solidFill>
              </a:rPr>
              <a:t>Nature and Nurture</a:t>
            </a:r>
            <a:r>
              <a:rPr lang="en-US" sz="3500" b="1" dirty="0" smtClean="0">
                <a:solidFill>
                  <a:srgbClr val="000000"/>
                </a:solidFill>
              </a:rPr>
              <a:t> 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 When both DNA(Nature) and life experience/exposure(nurture) contribute to a phenotype</a:t>
            </a:r>
          </a:p>
        </p:txBody>
      </p:sp>
      <p:graphicFrame>
        <p:nvGraphicFramePr>
          <p:cNvPr id="4505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341227"/>
              </p:ext>
            </p:extLst>
          </p:nvPr>
        </p:nvGraphicFramePr>
        <p:xfrm>
          <a:off x="274638" y="1828800"/>
          <a:ext cx="8656555" cy="3378293"/>
        </p:xfrm>
        <a:graphic>
          <a:graphicData uri="http://schemas.openxmlformats.org/drawingml/2006/table">
            <a:tbl>
              <a:tblPr/>
              <a:tblGrid>
                <a:gridCol w="2884340"/>
                <a:gridCol w="2886107"/>
                <a:gridCol w="2886108"/>
              </a:tblGrid>
              <a:tr h="72458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TRAIT</a:t>
                      </a: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NATURE</a:t>
                      </a: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NURTURE</a:t>
                      </a: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193192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Skin color</a:t>
                      </a: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Inherited genes for skin color</a:t>
                      </a: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Sun can darken or redden skin or cause freckles to appear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WenQuanYi Zen Hei" charset="0"/>
                      </a:endParaRP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72091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eight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WenQuanYi Zen Hei" charset="0"/>
                      </a:endParaRPr>
                    </a:p>
                  </a:txBody>
                  <a:tcPr marL="90000" marR="90000" marT="371184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0"/>
                        <a:cs typeface="DejaVu Sans" charset="0"/>
                      </a:endParaRPr>
                    </a:p>
                  </a:txBody>
                  <a:tcPr marL="90000" marR="90000" marT="255459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0"/>
                        <a:cs typeface="DejaVu Sans" charset="0"/>
                      </a:endParaRPr>
                    </a:p>
                  </a:txBody>
                  <a:tcPr marL="90000" marR="90000" marT="255459" marB="46794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274638" y="5598919"/>
            <a:ext cx="8778875" cy="942975"/>
          </a:xfrm>
          <a:prstGeom prst="rect">
            <a:avLst/>
          </a:prstGeom>
          <a:solidFill>
            <a:srgbClr val="FFCEF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BUZZER: </a:t>
            </a:r>
            <a:r>
              <a:rPr lang="en-US" sz="2800" dirty="0" smtClean="0">
                <a:solidFill>
                  <a:schemeClr val="tx1"/>
                </a:solidFill>
              </a:rPr>
              <a:t>Traits influence by both DNA and environment tend to have a wide range of phenotypes</a:t>
            </a:r>
          </a:p>
        </p:txBody>
      </p:sp>
    </p:spTree>
    <p:extLst>
      <p:ext uri="{BB962C8B-B14F-4D97-AF65-F5344CB8AC3E}">
        <p14:creationId xmlns:p14="http://schemas.microsoft.com/office/powerpoint/2010/main" val="22858278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92075" y="92075"/>
            <a:ext cx="9051925" cy="2420780"/>
          </a:xfrm>
          <a:prstGeom prst="rect">
            <a:avLst/>
          </a:prstGeom>
          <a:solidFill>
            <a:srgbClr val="C090C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500" b="1" dirty="0" smtClean="0">
                <a:solidFill>
                  <a:srgbClr val="000000"/>
                </a:solidFill>
              </a:rPr>
              <a:t>How would it be possible to determine how much of a phenotype was controlled by nature and how much by nurture? </a:t>
            </a:r>
          </a:p>
        </p:txBody>
      </p:sp>
      <p:sp>
        <p:nvSpPr>
          <p:cNvPr id="46082" name="Text Box 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2076" y="3137212"/>
            <a:ext cx="3285030" cy="133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600" u="sng" dirty="0" smtClean="0">
                <a:solidFill>
                  <a:srgbClr val="0000FF"/>
                </a:solidFill>
                <a:hlinkClick r:id="rId3"/>
              </a:rPr>
              <a:t>Twins</a:t>
            </a:r>
            <a:r>
              <a:rPr lang="en-US" sz="3600" u="sng" dirty="0">
                <a:solidFill>
                  <a:srgbClr val="0000FF"/>
                </a:solidFill>
                <a:hlinkClick r:id="rId3"/>
              </a:rPr>
              <a:t>: Is it All in the Genes?</a:t>
            </a:r>
            <a:endParaRPr lang="en-US" sz="3500" u="sng" dirty="0" smtClean="0">
              <a:solidFill>
                <a:srgbClr val="0000FF"/>
              </a:solidFill>
              <a:hlinkClick r:id="rId3"/>
            </a:endParaRPr>
          </a:p>
        </p:txBody>
      </p:sp>
      <p:sp>
        <p:nvSpPr>
          <p:cNvPr id="46084" name="Text Box 4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38260" y="4870167"/>
            <a:ext cx="345236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500" dirty="0" smtClean="0">
                <a:solidFill>
                  <a:srgbClr val="CCCCFF"/>
                </a:solidFill>
                <a:hlinkClick r:id="rId4"/>
              </a:rPr>
              <a:t>Jim Twins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590625" y="3149273"/>
            <a:ext cx="5356270" cy="2904343"/>
          </a:xfrm>
          <a:prstGeom prst="rect">
            <a:avLst/>
          </a:prstGeom>
          <a:solidFill>
            <a:srgbClr val="FFCEF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BUZZER: </a:t>
            </a:r>
            <a:r>
              <a:rPr lang="en-US" sz="2800" dirty="0" smtClean="0">
                <a:solidFill>
                  <a:schemeClr val="tx1"/>
                </a:solidFill>
              </a:rPr>
              <a:t>Identical twins develop from one single fertilized egg so they have the same genome.</a:t>
            </a:r>
          </a:p>
          <a:p>
            <a:pPr>
              <a:buClrTx/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Differences can be due to their environment and not genes. </a:t>
            </a:r>
          </a:p>
        </p:txBody>
      </p:sp>
    </p:spTree>
    <p:extLst>
      <p:ext uri="{BB962C8B-B14F-4D97-AF65-F5344CB8AC3E}">
        <p14:creationId xmlns:p14="http://schemas.microsoft.com/office/powerpoint/2010/main" val="1268696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4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93499" y="753397"/>
            <a:ext cx="7764786" cy="2934826"/>
          </a:xfrm>
          <a:prstGeom prst="rect">
            <a:avLst/>
          </a:prstGeom>
          <a:solidFill>
            <a:srgbClr val="C090C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7000" dirty="0" smtClean="0">
                <a:solidFill>
                  <a:schemeClr val="tx1"/>
                </a:solidFill>
              </a:rPr>
              <a:t>What's your risk activity</a:t>
            </a:r>
          </a:p>
          <a:p>
            <a:pPr>
              <a:buClrTx/>
              <a:buFontTx/>
              <a:buNone/>
              <a:defRPr/>
            </a:pPr>
            <a:endParaRPr lang="en-US" sz="7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5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202673" y="1044154"/>
            <a:ext cx="8755542" cy="3630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 marL="457200" indent="-457200">
              <a:buFont typeface="Arial"/>
              <a:buChar char="•"/>
              <a:defRPr/>
            </a:pPr>
            <a:r>
              <a:rPr lang="en-US" sz="2600" b="1" dirty="0" err="1" smtClean="0">
                <a:solidFill>
                  <a:srgbClr val="000000"/>
                </a:solidFill>
              </a:rPr>
              <a:t>Epi</a:t>
            </a:r>
            <a:r>
              <a:rPr lang="en-US" sz="2600" b="1" dirty="0" smtClean="0">
                <a:solidFill>
                  <a:srgbClr val="000000"/>
                </a:solidFill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= above = chemical modifications to the DNA or the histones that don't change the DNA sequence</a:t>
            </a:r>
            <a:endParaRPr lang="en-US" sz="26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  <a:defRPr/>
            </a:pPr>
            <a:endParaRPr lang="en-US" sz="26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Epigenetic changes turn genes on/off</a:t>
            </a:r>
            <a:br>
              <a:rPr lang="en-US" sz="2600" dirty="0" smtClean="0">
                <a:solidFill>
                  <a:srgbClr val="000000"/>
                </a:solidFill>
              </a:rPr>
            </a:br>
            <a:endParaRPr lang="en-US" sz="26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Epigenetic changes are copied with the DNA during cell division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693992" y="181719"/>
            <a:ext cx="5994127" cy="763979"/>
          </a:xfrm>
          <a:prstGeom prst="rect">
            <a:avLst/>
          </a:prstGeom>
          <a:solidFill>
            <a:srgbClr val="C090CF"/>
          </a:solidFill>
          <a:ln>
            <a:noFill/>
          </a:ln>
          <a:effectLst/>
          <a:ex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>
                <a:solidFill>
                  <a:srgbClr val="000000"/>
                </a:solidFill>
              </a:rPr>
              <a:t>EPIGENETICS</a:t>
            </a: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859667"/>
              </p:ext>
            </p:extLst>
          </p:nvPr>
        </p:nvGraphicFramePr>
        <p:xfrm>
          <a:off x="497735" y="4303650"/>
          <a:ext cx="8048625" cy="1933593"/>
        </p:xfrm>
        <a:graphic>
          <a:graphicData uri="http://schemas.openxmlformats.org/drawingml/2006/table">
            <a:tbl>
              <a:tblPr/>
              <a:tblGrid>
                <a:gridCol w="4024313"/>
                <a:gridCol w="4024312"/>
              </a:tblGrid>
              <a:tr h="90962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B2394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GENOME</a:t>
                      </a:r>
                    </a:p>
                  </a:txBody>
                  <a:tcPr marL="90000" marR="90000" marT="417883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6B2394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EPIGENOME</a:t>
                      </a:r>
                    </a:p>
                  </a:txBody>
                  <a:tcPr marL="90000" marR="90000" marT="417883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102396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DejaVu Sans" charset="0"/>
                        </a:rPr>
                        <a:t>DNA SEQUENCES</a:t>
                      </a:r>
                    </a:p>
                  </a:txBody>
                  <a:tcPr marL="90000" marR="90000" marT="3712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WenQuanYi Zen Hei" charset="0"/>
                        </a:rPr>
                        <a:t>Directions to turn a gene on/off</a:t>
                      </a:r>
                    </a:p>
                  </a:txBody>
                  <a:tcPr marL="90000" marR="90000" marT="3712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2550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-49212" y="1080798"/>
            <a:ext cx="9144000" cy="520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741363" indent="-27781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endParaRPr lang="en-US" sz="4000" u="sng" dirty="0" smtClean="0">
              <a:solidFill>
                <a:srgbClr val="000000"/>
              </a:solidFill>
            </a:endParaRPr>
          </a:p>
          <a:p>
            <a:pPr marL="742950" indent="-742950">
              <a:buClrTx/>
              <a:buFontTx/>
              <a:buAutoNum type="arabicPeriod"/>
              <a:defRPr/>
            </a:pPr>
            <a:r>
              <a:rPr lang="en-US" sz="4000" dirty="0" smtClean="0">
                <a:solidFill>
                  <a:srgbClr val="000000"/>
                </a:solidFill>
              </a:rPr>
              <a:t>DNA methylation </a:t>
            </a:r>
          </a:p>
          <a:p>
            <a:pPr marL="1198563" lvl="1" indent="-457200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Usually </a:t>
            </a:r>
            <a:r>
              <a:rPr lang="en-US" sz="2800" b="1" u="sng" dirty="0" smtClean="0">
                <a:solidFill>
                  <a:srgbClr val="FF0000"/>
                </a:solidFill>
              </a:rPr>
              <a:t>turns genes off</a:t>
            </a:r>
          </a:p>
          <a:p>
            <a:pPr marL="1198563" lvl="1" indent="-457200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CH</a:t>
            </a:r>
            <a:r>
              <a:rPr lang="en-US" sz="2800" baseline="-25000" dirty="0" smtClean="0">
                <a:solidFill>
                  <a:srgbClr val="000000"/>
                </a:solidFill>
              </a:rPr>
              <a:t>3</a:t>
            </a:r>
            <a:r>
              <a:rPr lang="en-US" sz="2800" dirty="0" smtClean="0">
                <a:solidFill>
                  <a:srgbClr val="000000"/>
                </a:solidFill>
              </a:rPr>
              <a:t> group added to some cytosine nucleotides</a:t>
            </a:r>
          </a:p>
          <a:p>
            <a:pPr lvl="1">
              <a:buClrTx/>
              <a:buFontTx/>
              <a:buNone/>
              <a:defRPr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defRPr/>
            </a:pPr>
            <a:r>
              <a:rPr lang="en-US" sz="4000" dirty="0" smtClean="0">
                <a:solidFill>
                  <a:srgbClr val="000000"/>
                </a:solidFill>
              </a:rPr>
              <a:t>2. Histone modification (ex. Acetylation)</a:t>
            </a:r>
          </a:p>
          <a:p>
            <a:pPr marL="457200" indent="-457200">
              <a:buClrTx/>
              <a:buFont typeface="Arial"/>
              <a:buChar char="•"/>
              <a:defRPr/>
            </a:pPr>
            <a:r>
              <a:rPr lang="en-US" sz="2800" b="1" u="sng" dirty="0">
                <a:solidFill>
                  <a:srgbClr val="FF0000"/>
                </a:solidFill>
              </a:rPr>
              <a:t>T</a:t>
            </a:r>
            <a:r>
              <a:rPr lang="en-US" sz="2800" b="1" u="sng" dirty="0" smtClean="0">
                <a:solidFill>
                  <a:srgbClr val="FF0000"/>
                </a:solidFill>
              </a:rPr>
              <a:t>urns genes off </a:t>
            </a:r>
            <a:r>
              <a:rPr lang="en-US" sz="2800" dirty="0" smtClean="0">
                <a:solidFill>
                  <a:srgbClr val="000000"/>
                </a:solidFill>
              </a:rPr>
              <a:t>by causing DNA to wrap more 		           tightly around histone so RNA polymerase cannot            get to the gene DNA sequence</a:t>
            </a:r>
          </a:p>
          <a:p>
            <a:pPr>
              <a:buClrTx/>
              <a:buFontTx/>
              <a:buNone/>
              <a:defRPr/>
            </a:pPr>
            <a:endParaRPr lang="en-US" sz="4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defRPr/>
            </a:pPr>
            <a:endParaRPr lang="en-US" sz="4000" dirty="0" smtClean="0">
              <a:solidFill>
                <a:srgbClr val="000000"/>
              </a:solidFill>
            </a:endParaRP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4522788" y="3335338"/>
            <a:ext cx="1809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DejaVu Sans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14892" y="228926"/>
            <a:ext cx="6777742" cy="707886"/>
          </a:xfrm>
          <a:prstGeom prst="rect">
            <a:avLst/>
          </a:prstGeom>
          <a:solidFill>
            <a:srgbClr val="C090CF"/>
          </a:solidFill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en-US" sz="4000" u="sng" dirty="0" smtClean="0">
                <a:solidFill>
                  <a:srgbClr val="000000"/>
                </a:solidFill>
              </a:rPr>
              <a:t>Epigenetic </a:t>
            </a:r>
            <a:r>
              <a:rPr lang="en-US" sz="4000" u="sng" dirty="0">
                <a:solidFill>
                  <a:srgbClr val="000000"/>
                </a:solidFill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3418090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572" y="0"/>
            <a:ext cx="98957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0" y="6488668"/>
            <a:ext cx="104703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://www.google.com/imgres?imgurl=http://upload.wikimedia.org/wikipedia/commons/d/dd/Epigenetic_mechanisms.jpg&amp;imgrefurl=http://en.wikipedia.org/wiki/Epigenetics&amp;h=485&amp;w=700&amp;tbnid=6k1j0IBptYW9cM:&amp;zoom=1&amp;docid=o0OZS0cnsofOqM&amp;hl=en&amp;ei=eH0iVbqbMOq1sAS5y4KABA&amp;tbm=isch&amp;ved=0CB0QMygAMA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960725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>
          <a:xfrm>
            <a:off x="639763" y="121590"/>
            <a:ext cx="7620000" cy="772724"/>
          </a:xfrm>
          <a:solidFill>
            <a:srgbClr val="C090CF"/>
          </a:solidFill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 smtClean="0"/>
              <a:t>REPROGRAMMING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74638" y="1036638"/>
            <a:ext cx="8869362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227013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spcBef>
                <a:spcPts val="438"/>
              </a:spcBef>
              <a:spcAft>
                <a:spcPts val="1425"/>
              </a:spcAft>
              <a:buClr>
                <a:srgbClr val="A9A57C"/>
              </a:buClr>
              <a:buFont typeface="Arial" charset="0"/>
              <a:buChar char="•"/>
              <a:defRPr/>
            </a:pPr>
            <a:r>
              <a:rPr lang="en-US" sz="2500" b="1" dirty="0" smtClean="0">
                <a:solidFill>
                  <a:srgbClr val="FF0000"/>
                </a:solidFill>
                <a:latin typeface="Calibri" charset="0"/>
                <a:cs typeface="WenQuanYi Zen Hei" charset="0"/>
              </a:rPr>
              <a:t>In most cases, gametes are wiped clean of epigenetic markers acquired during that parents life - this process is called reprogramming.</a:t>
            </a:r>
          </a:p>
          <a:p>
            <a:pPr>
              <a:spcBef>
                <a:spcPts val="438"/>
              </a:spcBef>
              <a:spcAft>
                <a:spcPts val="1425"/>
              </a:spcAft>
              <a:buClr>
                <a:srgbClr val="A9A57C"/>
              </a:buClr>
              <a:buFont typeface="Arial" charset="0"/>
              <a:buNone/>
              <a:defRPr/>
            </a:pPr>
            <a:endParaRPr lang="en-US" sz="2200" dirty="0" smtClean="0">
              <a:solidFill>
                <a:srgbClr val="2F2B20"/>
              </a:solidFill>
              <a:latin typeface="Calibri" charset="0"/>
              <a:cs typeface="WenQuanYi Zen 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03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90CF"/>
          </a:solidFill>
        </p:spPr>
        <p:txBody>
          <a:bodyPr/>
          <a:lstStyle/>
          <a:p>
            <a:r>
              <a:rPr lang="en-US" dirty="0" smtClean="0"/>
              <a:t>Epigenetic 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Epigenome at a Glance 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Epigenetics of Identical Twins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Lick your rat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Epigenetics: Spanish Twins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http://www.pbs.org/wgbh/nova/body/epigenetic-mice.html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276</Words>
  <Application>Microsoft Office PowerPoint</Application>
  <PresentationFormat>On-screen Show (4:3)</PresentationFormat>
  <Paragraphs>57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Nature vs. Nurture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REPROGRAMMING</vt:lpstr>
      <vt:lpstr>Epigenetic Videos</vt:lpstr>
    </vt:vector>
  </TitlesOfParts>
  <Company>Smith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vs. Nurture</dc:title>
  <dc:creator>Melody  Lee</dc:creator>
  <cp:lastModifiedBy>Dominguez, Cecilia</cp:lastModifiedBy>
  <cp:revision>55</cp:revision>
  <dcterms:created xsi:type="dcterms:W3CDTF">2015-04-03T00:33:51Z</dcterms:created>
  <dcterms:modified xsi:type="dcterms:W3CDTF">2017-01-03T17:32:42Z</dcterms:modified>
</cp:coreProperties>
</file>