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76" r:id="rId9"/>
    <p:sldId id="273" r:id="rId10"/>
    <p:sldId id="274" r:id="rId11"/>
    <p:sldId id="275" r:id="rId12"/>
    <p:sldId id="277" r:id="rId13"/>
    <p:sldId id="294" r:id="rId14"/>
    <p:sldId id="278" r:id="rId15"/>
    <p:sldId id="280" r:id="rId16"/>
    <p:sldId id="281" r:id="rId17"/>
    <p:sldId id="282" r:id="rId18"/>
    <p:sldId id="283" r:id="rId19"/>
    <p:sldId id="288" r:id="rId20"/>
    <p:sldId id="289" r:id="rId21"/>
    <p:sldId id="291" r:id="rId22"/>
    <p:sldId id="297" r:id="rId23"/>
    <p:sldId id="298" r:id="rId24"/>
    <p:sldId id="292" r:id="rId25"/>
    <p:sldId id="29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4" autoAdjust="0"/>
    <p:restoredTop sz="93037" autoAdjust="0"/>
  </p:normalViewPr>
  <p:slideViewPr>
    <p:cSldViewPr>
      <p:cViewPr>
        <p:scale>
          <a:sx n="105" d="100"/>
          <a:sy n="105" d="100"/>
        </p:scale>
        <p:origin x="906" y="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FB113-9291-43BC-B6AC-25E0E0079DC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A3D51C-D985-41A3-B805-F35C56280D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61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0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9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7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8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9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1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9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3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3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7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4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1E1B-1972-450E-95E9-864F976411B1}" type="datetimeFigureOut">
              <a:rPr lang="en-US" smtClean="0"/>
              <a:pPr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CDB23-4B9D-4F9B-9B93-DF488A3ED1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anose="030F0702030302020204" pitchFamily="66" charset="0"/>
              </a:rPr>
              <a:t>The Inflammatory </a:t>
            </a:r>
            <a:r>
              <a:rPr lang="en-US" sz="5400" dirty="0" smtClean="0">
                <a:latin typeface="Comic Sans MS" panose="030F0702030302020204" pitchFamily="66" charset="0"/>
              </a:rPr>
              <a:t>Response</a:t>
            </a:r>
            <a:endParaRPr lang="en-US" sz="5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latin typeface="Comic Sans MS" panose="030F0702030302020204" pitchFamily="66" charset="0"/>
                <a:cs typeface="Aparajita" panose="020B0604020202020204" pitchFamily="34" charset="0"/>
              </a:rPr>
              <a:t>A review</a:t>
            </a:r>
            <a:endParaRPr lang="en-US" sz="4800" dirty="0">
              <a:solidFill>
                <a:schemeClr val="tx1"/>
              </a:solidFill>
              <a:latin typeface="Comic Sans MS" panose="030F0702030302020204" pitchFamily="66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93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/>
              <a:t>Chronic Inflammation</a:t>
            </a:r>
          </a:p>
        </p:txBody>
      </p:sp>
    </p:spTree>
    <p:extLst>
      <p:ext uri="{BB962C8B-B14F-4D97-AF65-F5344CB8AC3E}">
        <p14:creationId xmlns:p14="http://schemas.microsoft.com/office/powerpoint/2010/main" val="42456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5626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4800" dirty="0" smtClean="0"/>
              <a:t>Chronic Inflammation</a:t>
            </a:r>
          </a:p>
          <a:p>
            <a:pPr marL="0" indent="0" algn="ctr">
              <a:buNone/>
            </a:pPr>
            <a:r>
              <a:rPr lang="en-US" sz="4800" dirty="0" smtClean="0"/>
              <a:t> is </a:t>
            </a:r>
            <a:r>
              <a:rPr lang="en-US" sz="4800" b="1" dirty="0" smtClean="0"/>
              <a:t>NOT</a:t>
            </a:r>
            <a:r>
              <a:rPr lang="en-US" sz="4800" dirty="0" smtClean="0"/>
              <a:t> </a:t>
            </a:r>
          </a:p>
          <a:p>
            <a:pPr marL="0" indent="0" algn="ctr">
              <a:buNone/>
            </a:pPr>
            <a:r>
              <a:rPr lang="en-US" sz="4800" dirty="0" smtClean="0"/>
              <a:t>a good thing: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CI can lead to:</a:t>
            </a:r>
          </a:p>
          <a:p>
            <a:pPr marL="0" indent="0">
              <a:buNone/>
            </a:pPr>
            <a:r>
              <a:rPr lang="en-US" dirty="0" smtClean="0"/>
              <a:t>Development </a:t>
            </a:r>
            <a:r>
              <a:rPr lang="en-US" dirty="0"/>
              <a:t>of Type 2 diabetes, exacerbation of heart, liver </a:t>
            </a:r>
            <a:r>
              <a:rPr lang="en-US" dirty="0" smtClean="0"/>
              <a:t>and </a:t>
            </a:r>
            <a:r>
              <a:rPr lang="en-US" dirty="0"/>
              <a:t>kidney disease, Alzheimer’s, some cancers (perhaps from </a:t>
            </a:r>
            <a:r>
              <a:rPr lang="en-US" dirty="0" smtClean="0"/>
              <a:t>increased </a:t>
            </a:r>
            <a:r>
              <a:rPr lang="en-US" dirty="0"/>
              <a:t>mutational rate and enhanced angiogenesis), fibrosis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115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What’s the difference between </a:t>
            </a:r>
            <a:br>
              <a:rPr lang="en-US" dirty="0" smtClean="0"/>
            </a:br>
            <a:r>
              <a:rPr lang="en-US" dirty="0" smtClean="0"/>
              <a:t>Acute Inflammation and </a:t>
            </a:r>
            <a:r>
              <a:rPr lang="en-US" dirty="0"/>
              <a:t>C</a:t>
            </a:r>
            <a:r>
              <a:rPr lang="en-US" dirty="0" smtClean="0"/>
              <a:t>hronic inflammation?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Acute inflammation: </a:t>
            </a:r>
            <a:r>
              <a:rPr lang="en-US" dirty="0" smtClean="0"/>
              <a:t>the normal Inflammatory response </a:t>
            </a:r>
          </a:p>
          <a:p>
            <a:pPr marL="0" indent="0">
              <a:buNone/>
            </a:pPr>
            <a:r>
              <a:rPr lang="en-US" dirty="0" smtClean="0"/>
              <a:t> ●neutrophils dominate. </a:t>
            </a:r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you </a:t>
            </a:r>
            <a:r>
              <a:rPr lang="en-US" dirty="0" smtClean="0"/>
              <a:t>feel and see it (pain, redness, swelling, heat).</a:t>
            </a:r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Inflammatory </a:t>
            </a:r>
            <a:r>
              <a:rPr lang="en-US" dirty="0" smtClean="0"/>
              <a:t>cytokines are expressed and do their job and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resolution occurs relatively quickly –it’s over and done with.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Chronic inflammation (CI):</a:t>
            </a:r>
          </a:p>
          <a:p>
            <a:pPr marL="0" indent="0">
              <a:buNone/>
            </a:pPr>
            <a:r>
              <a:rPr lang="en-US" dirty="0" smtClean="0"/>
              <a:t>● macrophages dominate. </a:t>
            </a:r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T </a:t>
            </a:r>
            <a:r>
              <a:rPr lang="en-US" dirty="0" smtClean="0"/>
              <a:t>cells and B cells become involved.</a:t>
            </a:r>
          </a:p>
          <a:p>
            <a:pPr marL="0" indent="0">
              <a:buNone/>
            </a:pPr>
            <a:r>
              <a:rPr lang="en-US" dirty="0"/>
              <a:t>●CI is </a:t>
            </a:r>
            <a:r>
              <a:rPr lang="en-US" u="sng" dirty="0"/>
              <a:t>silent</a:t>
            </a:r>
            <a:r>
              <a:rPr lang="en-US" dirty="0"/>
              <a:t>—progresses without one even knowing it’s happening</a:t>
            </a:r>
          </a:p>
          <a:p>
            <a:pPr marL="0" indent="0">
              <a:buNone/>
            </a:pPr>
            <a:r>
              <a:rPr lang="en-US" dirty="0" smtClean="0"/>
              <a:t>●</a:t>
            </a:r>
            <a:r>
              <a:rPr lang="en-US" dirty="0"/>
              <a:t>Persistent</a:t>
            </a:r>
            <a:r>
              <a:rPr lang="en-US" dirty="0" smtClean="0"/>
              <a:t>, increased  expression of inflammatory </a:t>
            </a:r>
            <a:r>
              <a:rPr lang="en-US" u="sng" dirty="0" smtClean="0"/>
              <a:t>cytokines.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7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these cytokines?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A trio of 3 </a:t>
            </a:r>
            <a:r>
              <a:rPr lang="en-US" sz="4000" dirty="0" err="1"/>
              <a:t>proinflammatory</a:t>
            </a:r>
            <a:r>
              <a:rPr lang="en-US" sz="4000" dirty="0"/>
              <a:t> cytokines always predominates</a:t>
            </a:r>
            <a:r>
              <a:rPr lang="en-US" sz="4000" dirty="0" smtClean="0"/>
              <a:t>.</a:t>
            </a:r>
            <a:endParaRPr lang="en-US" dirty="0"/>
          </a:p>
          <a:p>
            <a:r>
              <a:rPr lang="en-US" dirty="0"/>
              <a:t>IL-1 (</a:t>
            </a:r>
            <a:r>
              <a:rPr lang="en-US" dirty="0" smtClean="0"/>
              <a:t>interleukin </a:t>
            </a:r>
            <a:r>
              <a:rPr lang="en-US" dirty="0"/>
              <a:t>-1)</a:t>
            </a:r>
          </a:p>
          <a:p>
            <a:r>
              <a:rPr lang="en-US" dirty="0" smtClean="0"/>
              <a:t>IL-6 </a:t>
            </a:r>
            <a:r>
              <a:rPr lang="en-US" dirty="0"/>
              <a:t>(</a:t>
            </a:r>
            <a:r>
              <a:rPr lang="en-US" dirty="0" smtClean="0"/>
              <a:t>interleukin </a:t>
            </a:r>
            <a:r>
              <a:rPr lang="en-US" dirty="0"/>
              <a:t>-6)</a:t>
            </a:r>
          </a:p>
          <a:p>
            <a:r>
              <a:rPr lang="en-US" dirty="0" smtClean="0"/>
              <a:t>TNF-</a:t>
            </a:r>
            <a:r>
              <a:rPr lang="el-GR" dirty="0" smtClean="0"/>
              <a:t>α</a:t>
            </a:r>
            <a:r>
              <a:rPr lang="en-US" dirty="0" smtClean="0"/>
              <a:t> (</a:t>
            </a:r>
            <a:r>
              <a:rPr lang="en-US" dirty="0"/>
              <a:t>tumor necrosis factor-alpha)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361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5300" dirty="0"/>
              <a:t>W</a:t>
            </a:r>
            <a:r>
              <a:rPr lang="en-US" sz="5300" dirty="0" smtClean="0"/>
              <a:t>hat happens because of these cytokines?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smtClean="0"/>
              <a:t>IL-1</a:t>
            </a:r>
          </a:p>
          <a:p>
            <a:pPr lvl="1"/>
            <a:r>
              <a:rPr lang="en-US" dirty="0" smtClean="0"/>
              <a:t>stimulated very early by macrophages</a:t>
            </a:r>
          </a:p>
          <a:p>
            <a:pPr lvl="1"/>
            <a:r>
              <a:rPr lang="en-US" dirty="0" smtClean="0"/>
              <a:t>increases the permeability of capillaries</a:t>
            </a:r>
          </a:p>
          <a:p>
            <a:pPr lvl="1"/>
            <a:r>
              <a:rPr lang="en-US" dirty="0" smtClean="0"/>
              <a:t>calls more neutrophils to the tissue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●IL-6</a:t>
            </a:r>
          </a:p>
          <a:p>
            <a:pPr lvl="1"/>
            <a:r>
              <a:rPr lang="en-US" dirty="0" smtClean="0"/>
              <a:t>secreted by T cells and macrophages</a:t>
            </a:r>
          </a:p>
          <a:p>
            <a:pPr lvl="1"/>
            <a:r>
              <a:rPr lang="en-US" dirty="0" smtClean="0"/>
              <a:t>stimulates the inflammatory response </a:t>
            </a:r>
          </a:p>
          <a:p>
            <a:pPr lvl="1"/>
            <a:r>
              <a:rPr lang="en-US" dirty="0" smtClean="0"/>
              <a:t>increases the production of neutrophils in the bone marrow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● </a:t>
            </a:r>
            <a:r>
              <a:rPr lang="en-US" dirty="0" smtClean="0"/>
              <a:t>TNF-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activates macrophages</a:t>
            </a:r>
          </a:p>
          <a:p>
            <a:pPr lvl="1"/>
            <a:r>
              <a:rPr lang="en-US" dirty="0" smtClean="0"/>
              <a:t>increases permeability of capillaries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4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7762"/>
          </a:xfrm>
        </p:spPr>
        <p:txBody>
          <a:bodyPr>
            <a:normAutofit/>
          </a:bodyPr>
          <a:lstStyle/>
          <a:p>
            <a:r>
              <a:rPr lang="en-US" dirty="0" smtClean="0"/>
              <a:t>So secretion of these cytokines just continues the inflammatory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2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Reminder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Why are we concerned about chronic inflammation?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4600" dirty="0" smtClean="0"/>
          </a:p>
          <a:p>
            <a:pPr marL="0" indent="0">
              <a:buNone/>
            </a:pPr>
            <a:r>
              <a:rPr lang="en-US" sz="4600" dirty="0" smtClean="0"/>
              <a:t>Recent studies have suggested that the constant secretion of these cytokines and stimulation of the inflammatory response can lead to….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Type 2 diabetes</a:t>
            </a:r>
          </a:p>
          <a:p>
            <a:r>
              <a:rPr lang="en-US" sz="4000" dirty="0" smtClean="0"/>
              <a:t>Exacerbation of heart, liver and kidney disease</a:t>
            </a:r>
          </a:p>
          <a:p>
            <a:r>
              <a:rPr lang="en-US" sz="4000" dirty="0" smtClean="0"/>
              <a:t>Alzheimer’s disease</a:t>
            </a:r>
          </a:p>
          <a:p>
            <a:r>
              <a:rPr lang="en-US" sz="4000" dirty="0" smtClean="0"/>
              <a:t>Fibrosis of some tissues</a:t>
            </a:r>
          </a:p>
          <a:p>
            <a:r>
              <a:rPr lang="en-US" sz="4000" dirty="0" smtClean="0"/>
              <a:t>Some cancers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0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HOW?????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 smtClean="0"/>
              <a:t>Let’s briefly review how cells communicate with each other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sz="4400" dirty="0" smtClean="0"/>
              <a:t> cell-signaling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6854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/>
              <a:t>Three stages of Cell Signaling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RECEPTION</a:t>
            </a:r>
          </a:p>
          <a:p>
            <a:pPr marL="914400" lvl="1" indent="-514350"/>
            <a:r>
              <a:rPr lang="en-US" dirty="0"/>
              <a:t>a signaling molecule binds to a SPECIFIC receptor protein </a:t>
            </a:r>
            <a:r>
              <a:rPr lang="en-US" dirty="0" smtClean="0"/>
              <a:t>molecule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TRANSDUCTION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causes the receptor protein to change shape. Now the signal is changed into another form that the cell can recognize that will cause it to respond in a specific way.</a:t>
            </a:r>
          </a:p>
          <a:p>
            <a:pPr lvl="1"/>
            <a:r>
              <a:rPr lang="en-US" dirty="0"/>
              <a:t>This may occur in multiple steps called a </a:t>
            </a:r>
            <a:r>
              <a:rPr lang="en-US" dirty="0" smtClean="0"/>
              <a:t>CASCADE.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RESPONSE</a:t>
            </a:r>
          </a:p>
          <a:p>
            <a:pPr lvl="1"/>
            <a:r>
              <a:rPr lang="en-US" dirty="0"/>
              <a:t>The cell responds in a specific </a:t>
            </a:r>
            <a:r>
              <a:rPr lang="en-US" dirty="0" smtClean="0"/>
              <a:t>way and maybe </a:t>
            </a:r>
            <a:r>
              <a:rPr lang="en-US" dirty="0"/>
              <a:t>the production  of a particular </a:t>
            </a:r>
            <a:r>
              <a:rPr lang="en-US" dirty="0" smtClean="0"/>
              <a:t>protein.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5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Reminder: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Causes of chronic inflammation can be infectious or non-infectious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4114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nfectious</a:t>
            </a:r>
            <a:r>
              <a:rPr lang="en-US" dirty="0"/>
              <a:t>: such as an unresolved viral or microbial infection, which </a:t>
            </a:r>
            <a:r>
              <a:rPr lang="en-US" dirty="0" smtClean="0"/>
              <a:t>results </a:t>
            </a:r>
            <a:r>
              <a:rPr lang="en-US" dirty="0"/>
              <a:t>in </a:t>
            </a:r>
            <a:r>
              <a:rPr lang="en-US" dirty="0" smtClean="0"/>
              <a:t> </a:t>
            </a:r>
            <a:r>
              <a:rPr lang="en-US" dirty="0"/>
              <a:t>continual </a:t>
            </a:r>
            <a:r>
              <a:rPr lang="en-US" dirty="0" smtClean="0"/>
              <a:t>immune stimulation</a:t>
            </a:r>
          </a:p>
          <a:p>
            <a:r>
              <a:rPr lang="en-US" dirty="0" smtClean="0"/>
              <a:t>Example: Periodontitis from persistent  dental infections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HOW?? -there is a constant source of bacteria –the immune system is constantly being required to try to rid the body of these bacteria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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 smtClean="0"/>
              <a:t>constant inflammation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3 Lines of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line: Barrier protection</a:t>
            </a:r>
          </a:p>
          <a:p>
            <a:pPr lvl="1"/>
            <a:r>
              <a:rPr lang="en-US" dirty="0" smtClean="0"/>
              <a:t>non-specific (treats </a:t>
            </a:r>
            <a:r>
              <a:rPr lang="en-US" dirty="0"/>
              <a:t>each pathogen the </a:t>
            </a:r>
            <a:r>
              <a:rPr lang="en-US" dirty="0" smtClean="0"/>
              <a:t>same)</a:t>
            </a:r>
          </a:p>
          <a:p>
            <a:pPr lvl="1"/>
            <a:r>
              <a:rPr lang="en-US" dirty="0" smtClean="0"/>
              <a:t>acts to prevent the pathogen from getting into the body</a:t>
            </a:r>
          </a:p>
          <a:p>
            <a:pPr lvl="1"/>
            <a:r>
              <a:rPr lang="en-US" dirty="0" smtClean="0"/>
              <a:t>skin, mucous membranes, tears, sweat</a:t>
            </a:r>
          </a:p>
          <a:p>
            <a:r>
              <a:rPr lang="en-US" dirty="0" smtClean="0"/>
              <a:t>SECOND line: Acts to destroy/inactivate a pathogen if it breaks the barriers of the first line</a:t>
            </a:r>
          </a:p>
          <a:p>
            <a:pPr lvl="1"/>
            <a:r>
              <a:rPr lang="en-US" dirty="0" smtClean="0"/>
              <a:t>non-specific -phagocytic leukocytes</a:t>
            </a:r>
          </a:p>
          <a:p>
            <a:pPr lvl="1"/>
            <a:r>
              <a:rPr lang="en-US" dirty="0" smtClean="0"/>
              <a:t>neutrophils and macrophages</a:t>
            </a:r>
          </a:p>
          <a:p>
            <a:r>
              <a:rPr lang="en-US" dirty="0" smtClean="0"/>
              <a:t>THIRD line: Acts to destroy specific pathogens that are not destroyed/inactivated by the second line</a:t>
            </a:r>
          </a:p>
          <a:p>
            <a:pPr lvl="1"/>
            <a:r>
              <a:rPr lang="en-US" dirty="0" smtClean="0"/>
              <a:t>specific </a:t>
            </a:r>
            <a:endParaRPr lang="en-US" dirty="0"/>
          </a:p>
          <a:p>
            <a:pPr lvl="1"/>
            <a:r>
              <a:rPr lang="en-US" dirty="0" smtClean="0"/>
              <a:t>Lymphocytes</a:t>
            </a:r>
            <a:endParaRPr lang="en-US" dirty="0"/>
          </a:p>
          <a:p>
            <a:pPr lvl="1"/>
            <a:r>
              <a:rPr lang="en-US" dirty="0" smtClean="0"/>
              <a:t>T cells, B cells</a:t>
            </a:r>
          </a:p>
        </p:txBody>
      </p:sp>
    </p:spTree>
    <p:extLst>
      <p:ext uri="{BB962C8B-B14F-4D97-AF65-F5344CB8AC3E}">
        <p14:creationId xmlns:p14="http://schemas.microsoft.com/office/powerpoint/2010/main" val="9766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infectious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pollen</a:t>
            </a:r>
            <a:r>
              <a:rPr lang="en-US" dirty="0"/>
              <a:t>, smoking, </a:t>
            </a:r>
            <a:r>
              <a:rPr lang="en-US" dirty="0" smtClean="0"/>
              <a:t>pollution, autoimmune reaction </a:t>
            </a:r>
            <a:r>
              <a:rPr lang="en-US" dirty="0"/>
              <a:t>and tissue damage </a:t>
            </a:r>
            <a:r>
              <a:rPr lang="en-US" dirty="0" smtClean="0"/>
              <a:t>from wounds that don’t heal, </a:t>
            </a:r>
            <a:r>
              <a:rPr lang="en-US" dirty="0"/>
              <a:t>tumors, heart disease and atherosclerosis </a:t>
            </a:r>
            <a:r>
              <a:rPr lang="en-US" dirty="0" smtClean="0"/>
              <a:t>…… and……obesity!</a:t>
            </a:r>
          </a:p>
          <a:p>
            <a:r>
              <a:rPr lang="en-US" dirty="0" smtClean="0"/>
              <a:t>Pollen and particles from smoking and pollution can constantly irritate certain tissues</a:t>
            </a:r>
          </a:p>
          <a:p>
            <a:r>
              <a:rPr lang="en-US" dirty="0" smtClean="0"/>
              <a:t>Tissue damage from atherosclerosis, heart disease and wounds that don’t heal can  constantly irritate certain tissues, as well.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39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Huh?…OBESITY???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b="1" dirty="0" smtClean="0"/>
              <a:t>How can having too many adipocytes (fat cells)  lead to a state of chronic inflammation?  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0" indent="0">
              <a:buNone/>
            </a:pPr>
            <a:r>
              <a:rPr lang="en-US" b="1" dirty="0" smtClean="0"/>
              <a:t>1) Adipocytes can secrete IL-6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    ..but that’s not the end of the story…..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2) excess </a:t>
            </a:r>
            <a:r>
              <a:rPr lang="en-US" dirty="0"/>
              <a:t>free fatty acids </a:t>
            </a:r>
            <a:r>
              <a:rPr lang="en-US" dirty="0" smtClean="0"/>
              <a:t>bind </a:t>
            </a:r>
            <a:r>
              <a:rPr lang="en-US" dirty="0"/>
              <a:t>to receptors </a:t>
            </a:r>
            <a:r>
              <a:rPr lang="en-US" dirty="0" smtClean="0"/>
              <a:t>on the adipocytes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3) cell signaling now leads to </a:t>
            </a:r>
            <a:r>
              <a:rPr lang="en-US" dirty="0"/>
              <a:t>increase </a:t>
            </a:r>
            <a:r>
              <a:rPr lang="en-US" dirty="0" smtClean="0"/>
              <a:t>of the release of IL-6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71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can happen 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IL-6  then binds to receptors on the pancreatic beta cell </a:t>
            </a:r>
            <a:r>
              <a:rPr lang="en-US" dirty="0" smtClean="0"/>
              <a:t>……..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prevents the  cell from getting the signal to make </a:t>
            </a:r>
            <a:r>
              <a:rPr lang="en-US" b="1" dirty="0"/>
              <a:t>insulin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6600" b="1" dirty="0" smtClean="0"/>
              <a:t>Result????</a:t>
            </a:r>
            <a:endParaRPr lang="en-US" sz="6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68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000" dirty="0" smtClean="0"/>
              <a:t>Type 2 Diabetes!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86616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CI is “silent”, but dangerous, is there a way for someone to know if it’s happening in their body?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Reminder: Inflammatory markers:</a:t>
            </a:r>
          </a:p>
          <a:p>
            <a:r>
              <a:rPr lang="en-US" dirty="0" smtClean="0"/>
              <a:t>1) IL-6</a:t>
            </a:r>
          </a:p>
          <a:p>
            <a:r>
              <a:rPr lang="en-US" dirty="0" smtClean="0"/>
              <a:t>2) IL-1</a:t>
            </a:r>
          </a:p>
          <a:p>
            <a:r>
              <a:rPr lang="en-US" dirty="0" smtClean="0"/>
              <a:t>3) TNF-</a:t>
            </a:r>
            <a:r>
              <a:rPr lang="el-GR" dirty="0" smtClean="0"/>
              <a:t>α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CI can be determined by measuring one of the inflammatory markers in a sample of their blood.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0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THE ELISA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We can determine if too much of the protein IL-6 is in someone’s blood by doing a laboratory test called an ELISA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4686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Inflammatory Response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the second line of defense</a:t>
            </a:r>
          </a:p>
          <a:p>
            <a:pPr lvl="1"/>
            <a:r>
              <a:rPr lang="en-US" dirty="0" smtClean="0"/>
              <a:t>The pathogen has gotten through the barrier protections and is in the tissues.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7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Uh…oh!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Splinter!!!!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4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What’s happening?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Splinter (or pin) has broken through the barrier, carrying bacteria into the tissue.</a:t>
            </a:r>
          </a:p>
          <a:p>
            <a:r>
              <a:rPr lang="en-US" sz="2200" dirty="0" smtClean="0"/>
              <a:t>Mast cells release histamine.</a:t>
            </a:r>
          </a:p>
          <a:p>
            <a:r>
              <a:rPr lang="en-US" sz="2200" dirty="0" smtClean="0"/>
              <a:t>Macrophages that are in the tissue secrete chemical signals (cytokines) causes </a:t>
            </a:r>
            <a:r>
              <a:rPr lang="en-US" sz="2200" dirty="0"/>
              <a:t>nearby </a:t>
            </a:r>
            <a:r>
              <a:rPr lang="en-US" sz="2200" dirty="0" smtClean="0"/>
              <a:t>capillaries </a:t>
            </a:r>
            <a:r>
              <a:rPr lang="en-US" sz="2200" dirty="0"/>
              <a:t>to </a:t>
            </a:r>
            <a:r>
              <a:rPr lang="en-US" sz="2200" dirty="0" smtClean="0"/>
              <a:t>dilate and makes </a:t>
            </a:r>
            <a:r>
              <a:rPr lang="en-US" sz="2200" dirty="0"/>
              <a:t>them more permeable (leaky</a:t>
            </a:r>
            <a:r>
              <a:rPr lang="en-US" sz="2200" dirty="0" smtClean="0"/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428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2582"/>
          </a:xfrm>
        </p:spPr>
        <p:txBody>
          <a:bodyPr/>
          <a:lstStyle/>
          <a:p>
            <a:r>
              <a:rPr lang="en-US" dirty="0" smtClean="0"/>
              <a:t>What’s happening?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685800" y="1227220"/>
            <a:ext cx="8001000" cy="5402180"/>
          </a:xfrm>
        </p:spPr>
        <p:txBody>
          <a:bodyPr>
            <a:normAutofit fontScale="47500" lnSpcReduction="20000"/>
          </a:bodyPr>
          <a:lstStyle/>
          <a:p>
            <a:r>
              <a:rPr lang="en-US" sz="6400" dirty="0" smtClean="0">
                <a:cs typeface="Times New Roman" panose="02020603050405020304" pitchFamily="18" charset="0"/>
              </a:rPr>
              <a:t>Histamine released from mast cells cause more macrophages to enter from the blood stream.</a:t>
            </a:r>
          </a:p>
          <a:p>
            <a:r>
              <a:rPr lang="en-US" sz="6400" dirty="0" smtClean="0">
                <a:cs typeface="Times New Roman" panose="02020603050405020304" pitchFamily="18" charset="0"/>
              </a:rPr>
              <a:t>Cytokines released from macrophages increase the blood flow to the site and “call” more neutrophils and antimicrobial peptides to the site.</a:t>
            </a:r>
            <a:endParaRPr lang="en-US" sz="6400" dirty="0">
              <a:cs typeface="Times New Roman" panose="02020603050405020304" pitchFamily="18" charset="0"/>
            </a:endParaRPr>
          </a:p>
          <a:p>
            <a:pPr lvl="1"/>
            <a:r>
              <a:rPr lang="en-US" sz="6000" dirty="0" smtClean="0">
                <a:cs typeface="Times New Roman" panose="02020603050405020304" pitchFamily="18" charset="0"/>
              </a:rPr>
              <a:t>now arrive and pass through the leaky capillaries into the tissue</a:t>
            </a:r>
          </a:p>
          <a:p>
            <a:pPr lvl="1"/>
            <a:r>
              <a:rPr lang="en-US" sz="6400" dirty="0" smtClean="0">
                <a:cs typeface="Times New Roman" panose="02020603050405020304" pitchFamily="18" charset="0"/>
              </a:rPr>
              <a:t>ingest and kill the invader by phagocytosis and then fusion w/lysosomes</a:t>
            </a:r>
          </a:p>
          <a:p>
            <a:r>
              <a:rPr lang="en-US" sz="6800" dirty="0" smtClean="0">
                <a:cs typeface="Times New Roman" panose="02020603050405020304" pitchFamily="18" charset="0"/>
              </a:rPr>
              <a:t>More blood </a:t>
            </a:r>
            <a:r>
              <a:rPr lang="en-US" sz="68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redness, increase in temp, </a:t>
            </a:r>
            <a:r>
              <a:rPr lang="en-US" sz="6800" dirty="0" smtClean="0">
                <a:cs typeface="Times New Roman" panose="02020603050405020304" pitchFamily="18" charset="0"/>
              </a:rPr>
              <a:t>fluid leaks from the vessel into the tissue </a:t>
            </a:r>
            <a:r>
              <a:rPr lang="en-US" sz="6800" dirty="0" smtClean="0">
                <a:cs typeface="Times New Roman" panose="02020603050405020304" pitchFamily="18" charset="0"/>
                <a:sym typeface="Wingdings" panose="05000000000000000000" pitchFamily="2" charset="2"/>
              </a:rPr>
              <a:t>swelling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0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dirty="0" smtClean="0"/>
              <a:t>What’s happening?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Neutrophils continue to digest the bacteria and cell debris.</a:t>
            </a:r>
            <a:endParaRPr lang="en-US" dirty="0"/>
          </a:p>
          <a:p>
            <a:r>
              <a:rPr lang="en-US" dirty="0" smtClean="0"/>
              <a:t>Inflammation </a:t>
            </a:r>
            <a:r>
              <a:rPr lang="en-US" dirty="0"/>
              <a:t>subsides </a:t>
            </a:r>
            <a:r>
              <a:rPr lang="en-US" dirty="0" smtClean="0"/>
              <a:t>and tissue begins to heal.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Hooray for the Inflammatory Response!!!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Inflammatory Response is a GOOD thing, because it:</a:t>
            </a:r>
          </a:p>
          <a:p>
            <a:r>
              <a:rPr lang="en-US" dirty="0" smtClean="0"/>
              <a:t>Prevents the spread of infection.</a:t>
            </a:r>
          </a:p>
          <a:p>
            <a:r>
              <a:rPr lang="en-US" dirty="0" smtClean="0"/>
              <a:t>Helps remove pathogens and damaged tissues.</a:t>
            </a:r>
          </a:p>
        </p:txBody>
      </p:sp>
    </p:spTree>
    <p:extLst>
      <p:ext uri="{BB962C8B-B14F-4D97-AF65-F5344CB8AC3E}">
        <p14:creationId xmlns:p14="http://schemas.microsoft.com/office/powerpoint/2010/main" val="238257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But….there’s a </a:t>
            </a:r>
            <a:r>
              <a:rPr lang="en-US" i="1" dirty="0" smtClean="0"/>
              <a:t>dark side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</a:t>
            </a:r>
            <a:r>
              <a:rPr lang="en-US" dirty="0" smtClean="0"/>
              <a:t>hat if the inflammatory response of the immune system  is  </a:t>
            </a:r>
            <a:r>
              <a:rPr lang="en-US" i="1" dirty="0" smtClean="0"/>
              <a:t>continually</a:t>
            </a:r>
            <a:r>
              <a:rPr lang="en-US" dirty="0" smtClean="0"/>
              <a:t> stimulated?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…too much of a good thing</a:t>
            </a:r>
          </a:p>
          <a:p>
            <a:pPr marL="0" indent="0">
              <a:buNone/>
            </a:pPr>
            <a:r>
              <a:rPr lang="en-US" dirty="0" smtClean="0"/>
              <a:t>For example, there can be different types of stimulants: </a:t>
            </a:r>
          </a:p>
          <a:p>
            <a:pPr marL="0" indent="0">
              <a:buNone/>
            </a:pPr>
            <a:r>
              <a:rPr lang="en-US" dirty="0" smtClean="0"/>
              <a:t>1)Infectious: unresolved viral or bacterial infection</a:t>
            </a:r>
          </a:p>
          <a:p>
            <a:pPr marL="0" indent="0">
              <a:buNone/>
            </a:pPr>
            <a:r>
              <a:rPr lang="en-US" dirty="0" smtClean="0"/>
              <a:t>2)Noninfectious: pollen</a:t>
            </a:r>
            <a:r>
              <a:rPr lang="en-US" dirty="0"/>
              <a:t>, smoking, autoimmune reaction,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obesity </a:t>
            </a:r>
            <a:r>
              <a:rPr lang="en-US" dirty="0"/>
              <a:t>and tissue </a:t>
            </a:r>
            <a:r>
              <a:rPr lang="en-US" dirty="0" smtClean="0"/>
              <a:t>damage </a:t>
            </a:r>
            <a:r>
              <a:rPr lang="en-US" dirty="0"/>
              <a:t>from wounds, tumors, </a:t>
            </a:r>
            <a:r>
              <a:rPr lang="en-US" dirty="0" smtClean="0"/>
              <a:t>heart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disease, </a:t>
            </a:r>
            <a:r>
              <a:rPr lang="en-US" dirty="0"/>
              <a:t>atherosclerosis  and </a:t>
            </a:r>
            <a:r>
              <a:rPr lang="en-US" dirty="0" smtClean="0"/>
              <a:t> </a:t>
            </a:r>
            <a:r>
              <a:rPr lang="en-US" dirty="0"/>
              <a:t>autoimmune </a:t>
            </a:r>
            <a:r>
              <a:rPr lang="en-US" dirty="0" smtClean="0"/>
              <a:t>disease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This can lead to…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2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1034</Words>
  <Application>Microsoft Office PowerPoint</Application>
  <PresentationFormat>On-screen Show (4:3)</PresentationFormat>
  <Paragraphs>148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The Inflammatory Response</vt:lpstr>
      <vt:lpstr>The 3 Lines of Defense</vt:lpstr>
      <vt:lpstr>The Inflammatory Response </vt:lpstr>
      <vt:lpstr>Uh…oh!</vt:lpstr>
      <vt:lpstr>What’s happening?</vt:lpstr>
      <vt:lpstr>What’s happening?</vt:lpstr>
      <vt:lpstr>What’s happening?</vt:lpstr>
      <vt:lpstr>Hooray for the Inflammatory Response!!!</vt:lpstr>
      <vt:lpstr>But….there’s a dark side</vt:lpstr>
      <vt:lpstr> </vt:lpstr>
      <vt:lpstr>PowerPoint Presentation</vt:lpstr>
      <vt:lpstr>What’s the difference between  Acute Inflammation and Chronic inflammation?</vt:lpstr>
      <vt:lpstr>What are these cytokines?</vt:lpstr>
      <vt:lpstr> What happens because of these cytokines? </vt:lpstr>
      <vt:lpstr>So secretion of these cytokines just continues the inflammatory process</vt:lpstr>
      <vt:lpstr> Reminder Why are we concerned about chronic inflammation? </vt:lpstr>
      <vt:lpstr>HOW?????</vt:lpstr>
      <vt:lpstr>   Three stages of Cell Signaling   </vt:lpstr>
      <vt:lpstr>Reminder: Causes of chronic inflammation can be infectious or non-infectious</vt:lpstr>
      <vt:lpstr>Non infectious causes</vt:lpstr>
      <vt:lpstr>Huh?…OBESITY??? </vt:lpstr>
      <vt:lpstr>So what can happen now?</vt:lpstr>
      <vt:lpstr>PowerPoint Presentation</vt:lpstr>
      <vt:lpstr>If CI is “silent”, but dangerous, is there a way for someone to know if it’s happening in their body?</vt:lpstr>
      <vt:lpstr>THE ELISA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Inflammatory Response</dc:title>
  <dc:creator>Ralph</dc:creator>
  <cp:lastModifiedBy>Dominguez, Cecilia</cp:lastModifiedBy>
  <cp:revision>88</cp:revision>
  <dcterms:created xsi:type="dcterms:W3CDTF">2015-05-24T14:42:59Z</dcterms:created>
  <dcterms:modified xsi:type="dcterms:W3CDTF">2017-01-03T17:34:00Z</dcterms:modified>
</cp:coreProperties>
</file>