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5" r:id="rId3"/>
    <p:sldId id="263" r:id="rId4"/>
    <p:sldId id="260" r:id="rId5"/>
    <p:sldId id="266" r:id="rId6"/>
    <p:sldId id="258" r:id="rId7"/>
    <p:sldId id="257" r:id="rId8"/>
    <p:sldId id="262" r:id="rId9"/>
    <p:sldId id="267" r:id="rId10"/>
    <p:sldId id="268" r:id="rId11"/>
    <p:sldId id="269" r:id="rId12"/>
    <p:sldId id="273" r:id="rId13"/>
    <p:sldId id="272" r:id="rId14"/>
    <p:sldId id="264" r:id="rId15"/>
    <p:sldId id="259" r:id="rId16"/>
    <p:sldId id="270" r:id="rId17"/>
    <p:sldId id="271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78" y="-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548890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440055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4400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3449574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06462" y="3034268"/>
            <a:ext cx="353187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594060"/>
            <a:ext cx="5715000" cy="41833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97915"/>
            <a:ext cx="2139696" cy="31827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684114" y="2684956"/>
            <a:ext cx="418338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628651"/>
            <a:ext cx="5904390" cy="4125342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2139696" cy="31821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1A62740-6A23-4351-A50B-BDFEB8C9EA9C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66C8DA5-D5EA-4F6D-8036-CFFC7A71E309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>
                <a:solidFill>
                  <a:srgbClr val="0070C0"/>
                </a:solidFill>
              </a:rPr>
              <a:t>IMMUNOLOGY 2016</a:t>
            </a:r>
            <a:r>
              <a:rPr lang="en-US" sz="4400" baseline="30000" dirty="0" smtClean="0">
                <a:solidFill>
                  <a:srgbClr val="0070C0"/>
                </a:solidFill>
              </a:rPr>
              <a:t>TM</a:t>
            </a:r>
            <a:r>
              <a:rPr lang="en-US" sz="4400" dirty="0">
                <a:solidFill>
                  <a:srgbClr val="0070C0"/>
                </a:solidFill>
              </a:rPr>
              <a:t/>
            </a:r>
            <a:br>
              <a:rPr lang="en-US" sz="4400" dirty="0">
                <a:solidFill>
                  <a:srgbClr val="0070C0"/>
                </a:solidFill>
              </a:rPr>
            </a:br>
            <a:r>
              <a:rPr lang="en-US" sz="4400" dirty="0" smtClean="0"/>
              <a:t>NIH Funding &amp; Research policy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Challenges &amp; Concerns:</a:t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The Investigator’s Perspective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082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to obtaining the best 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Disincentives to serve as a reviewer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Reviewer baggage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Limited disincentives for being a poor reviewer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Inconsistency in matching reviewer expertise with applications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Inconsistency in panel composition and sequential reviews of A0 vs. revised applications</a:t>
            </a:r>
          </a:p>
          <a:p>
            <a:endParaRPr lang="en-US" sz="2800" dirty="0" smtClean="0">
              <a:solidFill>
                <a:srgbClr val="0070C0"/>
              </a:solidFill>
            </a:endParaRPr>
          </a:p>
          <a:p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905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Outcome of the review process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How to detect and avoid reviewer bias, both conscious and unconscious?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How to evaluate and act upon information about association between application scores and ultimate project impact?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What is the cost/benefit of large, expensive, multi-investigator projects vs. smaller projects?  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What is the cost/benefit of &gt;2 R01s or larger projects per PI vs. fewer projects/PI but more PIs funded?</a:t>
            </a:r>
          </a:p>
          <a:p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890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on GRAMP proposals?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00150"/>
            <a:ext cx="8686800" cy="36576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10 recommendations made to improve grant process released in July 2015, including –</a:t>
            </a:r>
          </a:p>
          <a:p>
            <a:pPr lvl="1"/>
            <a:r>
              <a:rPr lang="en-US" sz="2200" dirty="0" smtClean="0">
                <a:solidFill>
                  <a:srgbClr val="0070C0"/>
                </a:solidFill>
              </a:rPr>
              <a:t>Speeding award process</a:t>
            </a:r>
          </a:p>
          <a:p>
            <a:pPr lvl="1"/>
            <a:r>
              <a:rPr lang="en-US" sz="2200" dirty="0" smtClean="0">
                <a:solidFill>
                  <a:srgbClr val="0070C0"/>
                </a:solidFill>
              </a:rPr>
              <a:t>Pre-applications? Continuous submission?</a:t>
            </a:r>
          </a:p>
          <a:p>
            <a:pPr lvl="1"/>
            <a:r>
              <a:rPr lang="en-US" sz="2200" dirty="0" smtClean="0">
                <a:solidFill>
                  <a:srgbClr val="0070C0"/>
                </a:solidFill>
              </a:rPr>
              <a:t>Improve administrative efficiency, seek greater feedback on new ideas to improve process</a:t>
            </a:r>
          </a:p>
          <a:p>
            <a:pPr lvl="1"/>
            <a:r>
              <a:rPr lang="en-US" sz="2200" dirty="0" smtClean="0">
                <a:solidFill>
                  <a:srgbClr val="0070C0"/>
                </a:solidFill>
              </a:rPr>
              <a:t>Deepen and diversify peer review pool</a:t>
            </a:r>
          </a:p>
          <a:p>
            <a:r>
              <a:rPr lang="en-US" sz="2600" dirty="0" smtClean="0">
                <a:solidFill>
                  <a:srgbClr val="0070C0"/>
                </a:solidFill>
              </a:rPr>
              <a:t>Will any be implemented, or at least tested?</a:t>
            </a:r>
          </a:p>
          <a:p>
            <a:endParaRPr lang="en-US" sz="2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640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4800" y="1028700"/>
            <a:ext cx="8686800" cy="1445419"/>
          </a:xfrm>
        </p:spPr>
        <p:txBody>
          <a:bodyPr/>
          <a:lstStyle/>
          <a:p>
            <a:r>
              <a:rPr lang="en-US" dirty="0" smtClean="0"/>
              <a:t>Preparing for the future of science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7620000" cy="131445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How to ensure a robust biomedical science enterprise for future generations? 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979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NIH’s commitment to training?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Age of PIs is increasing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Disproportionate number of </a:t>
            </a:r>
            <a:r>
              <a:rPr lang="en-US" sz="2800" dirty="0" smtClean="0">
                <a:solidFill>
                  <a:srgbClr val="0070C0"/>
                </a:solidFill>
              </a:rPr>
              <a:t>early to mid-career </a:t>
            </a:r>
            <a:r>
              <a:rPr lang="en-US" sz="2800" dirty="0" smtClean="0">
                <a:solidFill>
                  <a:srgbClr val="0070C0"/>
                </a:solidFill>
              </a:rPr>
              <a:t>investigators are leaving research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Future of T32 awards is uncertain, and their priority varies between institutes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Suggestion that labs operate mostly with permanent staff scientists is not compatible with current R grant budgets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970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How will NIH ensure a robust future </a:t>
            </a:r>
            <a:r>
              <a:rPr lang="en-US" sz="3200" dirty="0"/>
              <a:t>pool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of investigators &amp; scientific ideas?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534400" cy="3657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After the first R01, but before a PI becomes a well-established investigator, he/she can encounter a career “Death Valley” – how to prevent these ‘career deaths’ of the next generation of scientists?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Health of biomedical research depends upon a wide diversity of voices &amp; ideas, as does bi-partisan, nationwide support of NIH – how to preserve this?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301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investigators want?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Clear, transparent, consistent policies that allow them to plan for success in obtaining support and conducting the best research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Opportunity for meaningful feedback and participation in policy creation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Timely and thoughtful evaluation of current policies and their outcomes, and revision when needed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911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028700"/>
            <a:ext cx="8839200" cy="1445419"/>
          </a:xfrm>
        </p:spPr>
        <p:txBody>
          <a:bodyPr/>
          <a:lstStyle/>
          <a:p>
            <a:r>
              <a:rPr lang="en-US" dirty="0" smtClean="0"/>
              <a:t>Thank you, RICHARD(s)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7696200" cy="131445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For your excellent work on our behalf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89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1028700"/>
            <a:ext cx="8763000" cy="1445419"/>
          </a:xfrm>
        </p:spPr>
        <p:txBody>
          <a:bodyPr/>
          <a:lstStyle/>
          <a:p>
            <a:r>
              <a:rPr lang="en-US" dirty="0" smtClean="0"/>
              <a:t>NIH Funding Priorities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Investigators are confused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52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to Basic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Decrease in basic science grants in NIH portfolio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What messages are applicants receiving – from NIH, from their institutions, from peer reviewers? 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Posted comments on recent article by Mike Lauer strongly suggest that this commitment is not reflected in ‘the trenches’ – do study sections need explicit educating?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How does the increase in larger, multi-investigator awards impact funding of basic science?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3060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Disease-earmarked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Changes in HIV/AIDS-focused funding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New mandated Alzheimer’s Disease funding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Earmarked funding for antibiotic-R bacterial infections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How best to balance funding by disease burden with minimizing Congressional micro-management?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930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028700"/>
            <a:ext cx="8382000" cy="1445419"/>
          </a:xfrm>
        </p:spPr>
        <p:txBody>
          <a:bodyPr/>
          <a:lstStyle/>
          <a:p>
            <a:r>
              <a:rPr lang="en-US" dirty="0" smtClean="0"/>
              <a:t>Application Logistics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Investigators are confused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969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</a:t>
            </a:r>
            <a:r>
              <a:rPr lang="en-US" dirty="0" smtClean="0"/>
              <a:t>rant funding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Individual investigator awards with extended periods of support and budgets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Goal of this mechanism seems to differ between institutes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Will this lead to smaller total numbers of funded investigators?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Will all NIH institutes develop this mechanism?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“Emeritus award” – dead?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Inconsistency in award mechanisms and prioritization of types of awards between institutes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623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&amp; increasing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Establishment of ‘rigorous &amp; reproducible research’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exactly does this mean?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assurances and documentation are expected?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How will this new section be reviewed and scored?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How will the requirement be enforced?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Gender parity in animal studies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exceptions are allowed?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What will be the impact on costs and size of experiments?</a:t>
            </a:r>
          </a:p>
          <a:p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323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Transparency &amp; equity in grant budgets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Guidelines for modular vs. non-modular budgets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Consistency in across-the-board budget cuts, both within and between institutes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Clear messages to applicant institutions about their support responsibilities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500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Grant review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7848600" cy="1314450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Investigators are frustrated; so are many reviewers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633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4410</TotalTime>
  <Words>662</Words>
  <Application>Microsoft Office PowerPoint</Application>
  <PresentationFormat>On-screen Show (16:9)</PresentationFormat>
  <Paragraphs>72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Clarity</vt:lpstr>
      <vt:lpstr> IMMUNOLOGY 2016TM NIH Funding &amp; Research policy</vt:lpstr>
      <vt:lpstr>NIH Funding Priorities</vt:lpstr>
      <vt:lpstr>Commitment to Basic Science</vt:lpstr>
      <vt:lpstr>Disease-earmarked funding</vt:lpstr>
      <vt:lpstr>Application Logistics</vt:lpstr>
      <vt:lpstr>Grant funding mechanisms</vt:lpstr>
      <vt:lpstr>New &amp; increasing requirements</vt:lpstr>
      <vt:lpstr>Transparency &amp; equity in grant budgets</vt:lpstr>
      <vt:lpstr>Grant review</vt:lpstr>
      <vt:lpstr>Challenges to obtaining the best reviews</vt:lpstr>
      <vt:lpstr>Outcome of the review process</vt:lpstr>
      <vt:lpstr>Action on GRAMP proposals?</vt:lpstr>
      <vt:lpstr>Preparing for the future of science</vt:lpstr>
      <vt:lpstr>What is NIH’s commitment to training?</vt:lpstr>
      <vt:lpstr>How will NIH ensure a robust future pool of investigators &amp; scientific ideas?</vt:lpstr>
      <vt:lpstr>What do investigators want?</vt:lpstr>
      <vt:lpstr>Thank you, RICHARD(s)</vt:lpstr>
    </vt:vector>
  </TitlesOfParts>
  <Company>University of Iowa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IMMUNOLOGY 2016TM NIH Funding &amp; Research policy</dc:title>
  <dc:creator>Bishop, Gail</dc:creator>
  <cp:lastModifiedBy>Bishop, Gail</cp:lastModifiedBy>
  <cp:revision>26</cp:revision>
  <dcterms:created xsi:type="dcterms:W3CDTF">2016-03-17T17:39:19Z</dcterms:created>
  <dcterms:modified xsi:type="dcterms:W3CDTF">2016-05-09T14:05:24Z</dcterms:modified>
</cp:coreProperties>
</file>