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8" r:id="rId3"/>
    <p:sldId id="259" r:id="rId4"/>
    <p:sldId id="260" r:id="rId5"/>
    <p:sldId id="274" r:id="rId6"/>
    <p:sldId id="261" r:id="rId7"/>
    <p:sldId id="262" r:id="rId8"/>
    <p:sldId id="263" r:id="rId9"/>
    <p:sldId id="266" r:id="rId10"/>
    <p:sldId id="268" r:id="rId11"/>
    <p:sldId id="267" r:id="rId12"/>
    <p:sldId id="269" r:id="rId13"/>
    <p:sldId id="270" r:id="rId14"/>
    <p:sldId id="271" r:id="rId15"/>
    <p:sldId id="273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>
        <p:scale>
          <a:sx n="63" d="100"/>
          <a:sy n="63" d="100"/>
        </p:scale>
        <p:origin x="-126" y="-4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632"/>
    </p:cViewPr>
  </p:sorterViewPr>
  <p:notesViewPr>
    <p:cSldViewPr>
      <p:cViewPr varScale="1">
        <p:scale>
          <a:sx n="83" d="100"/>
          <a:sy n="83" d="100"/>
        </p:scale>
        <p:origin x="-2040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02323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2064841-3116-4276-B2DF-0A9A4D67CC8E}" type="datetimeFigureOut">
              <a:rPr lang="en-US"/>
              <a:pPr>
                <a:defRPr/>
              </a:pPr>
              <a:t>1/3/2017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0F192DE-2FCC-4FFA-9410-0E48CB763E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2752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12F89EE-D137-47A1-A1F3-1864B3CBA21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2FBA521-741B-4929-835C-56CE5B178A0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705478-982C-4D8C-8888-DC7E19B6F410}" type="datetimeFigureOut">
              <a:rPr lang="en-US"/>
              <a:pPr>
                <a:defRPr/>
              </a:pPr>
              <a:t>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71EAA7-77F7-421B-8098-58DA7B620E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DBE7E-E499-4865-9576-8A599CB12327}" type="datetimeFigureOut">
              <a:rPr lang="en-US"/>
              <a:pPr>
                <a:defRPr/>
              </a:pPr>
              <a:t>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C4BF7B-FE94-43CF-B665-0E65649FA9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BD0CDB-3CEA-49FE-9C4A-6A25596EE6A4}" type="datetimeFigureOut">
              <a:rPr lang="en-US"/>
              <a:pPr>
                <a:defRPr/>
              </a:pPr>
              <a:t>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BC40B-73C2-4978-8234-7F252BA054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093CC-C84D-4A50-B9D6-9F08FEBBB901}" type="datetimeFigureOut">
              <a:rPr lang="en-US"/>
              <a:pPr>
                <a:defRPr/>
              </a:pPr>
              <a:t>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D12228-84CB-4A71-B7C0-69522B0102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9F61AE-34E6-4145-845D-5775056D2E63}" type="datetimeFigureOut">
              <a:rPr lang="en-US"/>
              <a:pPr>
                <a:defRPr/>
              </a:pPr>
              <a:t>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AAC18-7881-454C-98EA-E401F281FC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65E31-4D66-4346-B6B9-95DF9FE65693}" type="datetimeFigureOut">
              <a:rPr lang="en-US"/>
              <a:pPr>
                <a:defRPr/>
              </a:pPr>
              <a:t>1/3/2017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1C1B08-3E85-47D5-A211-203C5CC341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3AF6CB-3EE6-4258-B5A4-32962FCAF9BB}" type="datetimeFigureOut">
              <a:rPr lang="en-US"/>
              <a:pPr>
                <a:defRPr/>
              </a:pPr>
              <a:t>1/3/2017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E7E948-7212-4B8D-BDA6-624290F26A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697380-B685-491A-8551-9FD2B45B76D4}" type="datetimeFigureOut">
              <a:rPr lang="en-US"/>
              <a:pPr>
                <a:defRPr/>
              </a:pPr>
              <a:t>1/3/2017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5C2713-5E09-41F4-B03D-D22AA3DBAF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B2E7E-FA6C-4DE0-9AB6-687AD42B5761}" type="datetimeFigureOut">
              <a:rPr lang="en-US"/>
              <a:pPr>
                <a:defRPr/>
              </a:pPr>
              <a:t>1/3/2017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D053C2-F95C-4BA6-8D1A-FF41B17851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0B2382-15E8-4710-838A-1DADF302E52F}" type="datetimeFigureOut">
              <a:rPr lang="en-US"/>
              <a:pPr>
                <a:defRPr/>
              </a:pPr>
              <a:t>1/3/2017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F60F6-6775-4E90-8610-B7D840641A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5B19A9-A14C-47CC-87D1-E02616B9AA19}" type="datetimeFigureOut">
              <a:rPr lang="en-US"/>
              <a:pPr>
                <a:defRPr/>
              </a:pPr>
              <a:t>1/3/2017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98F5B-1D85-4F22-B8CA-A4BC49EE57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6668214-B86A-4D50-84A6-0ECAC316D6D4}" type="datetimeFigureOut">
              <a:rPr lang="en-US"/>
              <a:pPr>
                <a:defRPr/>
              </a:pPr>
              <a:t>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477E290-368E-426A-BBBF-E0F56BA323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youtube.com/watch?v=L32Na8fGjzA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1tBOmG0QMbA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://www2.bc.cc.ca.us/bio16/16_adaptive_immune.htm" TargetMode="External"/><Relationship Id="rId3" Type="http://schemas.openxmlformats.org/officeDocument/2006/relationships/hyperlink" Target="http://palscience.com/health-medicine/scientists-discover-immunity-reserve-system-for-the-body/" TargetMode="External"/><Relationship Id="rId7" Type="http://schemas.openxmlformats.org/officeDocument/2006/relationships/hyperlink" Target="http://en.wikipedia.org/wiki/Antibody" TargetMode="External"/><Relationship Id="rId2" Type="http://schemas.openxmlformats.org/officeDocument/2006/relationships/hyperlink" Target="http://www.123rf.com/photo_7308748_male-skeleton-blocking-viruses.html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microbiologybytes.com/iandi/1b.html" TargetMode="External"/><Relationship Id="rId5" Type="http://schemas.openxmlformats.org/officeDocument/2006/relationships/hyperlink" Target="http://en.wikipedia.org/wiki/Inflammation" TargetMode="External"/><Relationship Id="rId4" Type="http://schemas.openxmlformats.org/officeDocument/2006/relationships/hyperlink" Target="file:///C:\Documents%20and%20Settings\mwcuddy\Local%20Settings\Temporary%20Internet%20Files\OLKF3\faculty.evansville.edu\md7\bact02\...files\SpecificDefenses.ppt" TargetMode="External"/><Relationship Id="rId9" Type="http://schemas.openxmlformats.org/officeDocument/2006/relationships/hyperlink" Target="http://appscgroup.blogspot.com/2010/12/types-of-immunity-appsc-g1-mains-p4-s2.htm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123rf.com/photo_7308748_male-skeleton-blocking-viruses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The Human Immune System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Lori Herrington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Chaparral High School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More on inflammation…</a:t>
            </a: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Inflammation is localized to the area of infection/tissue injury by the release of substances from micro-organisms or chemicals (chemical mediators) released from cells in tissues. </a:t>
            </a:r>
          </a:p>
          <a:p>
            <a:pPr lvl="1"/>
            <a:r>
              <a:rPr lang="en-US" smtClean="0"/>
              <a:t>e.g. histamine from </a:t>
            </a:r>
            <a:r>
              <a:rPr lang="en-US" b="1" smtClean="0"/>
              <a:t>MAST CELLS</a:t>
            </a:r>
            <a:r>
              <a:rPr lang="en-US" smtClean="0"/>
              <a:t>: Once the micro-organisms are destroyed, inflammation subsides. </a:t>
            </a: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Adaptive Immunity</a:t>
            </a:r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If an infection continues, then another part of the immune system is mobilized.  This is our adaptive or acquired immunity.</a:t>
            </a:r>
          </a:p>
          <a:p>
            <a:r>
              <a:rPr lang="en-US" smtClean="0"/>
              <a:t>An adaptive response occurs when our body recognizes an antigen (something other than our self) and produces antibodies against it.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More on Adaptive Immunity…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Adaptive immunity is an antigen-specific defense mechanism and can take several days to become protective.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Adaptive immunity becomes more effective with more exposures to an antigen.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There are two major branches of the adaptive immune system: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err="1" smtClean="0"/>
              <a:t>Humoral</a:t>
            </a:r>
            <a:r>
              <a:rPr lang="en-US" dirty="0" smtClean="0"/>
              <a:t> immunity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Cell-mediated immunity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Humoral Immunity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715000" cy="4525963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Involves the production of </a:t>
            </a:r>
            <a:r>
              <a:rPr lang="en-US" b="1" dirty="0" smtClean="0"/>
              <a:t>antibodies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An antibody is a protein produced by the body when it detects antigens.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Each antibody is particular and defends again a specific type of antigen.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This response is mediated by B-cells.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err="1" smtClean="0">
                <a:hlinkClick r:id="rId2"/>
              </a:rPr>
              <a:t>Humoral</a:t>
            </a:r>
            <a:r>
              <a:rPr lang="en-US" dirty="0" smtClean="0">
                <a:hlinkClick r:id="rId2"/>
              </a:rPr>
              <a:t> Immunity Video clip</a:t>
            </a:r>
            <a:endParaRPr lang="en-US" dirty="0" smtClean="0"/>
          </a:p>
          <a:p>
            <a:pPr lvl="1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dirty="0"/>
          </a:p>
        </p:txBody>
      </p:sp>
      <p:pic>
        <p:nvPicPr>
          <p:cNvPr id="29699" name="Picture 2" descr="http://upload.wikimedia.org/wikipedia/commons/thumb/2/2d/Antibody.svg/255px-Antibody.svg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43600" y="1524000"/>
            <a:ext cx="2886075" cy="407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Cell-Mediated Immune Response</a:t>
            </a:r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Cell mediated immunity involves cytotoxic or killer T-cells.</a:t>
            </a:r>
          </a:p>
          <a:p>
            <a:endParaRPr lang="en-US" smtClean="0"/>
          </a:p>
          <a:p>
            <a:r>
              <a:rPr lang="en-US" smtClean="0">
                <a:hlinkClick r:id="rId2"/>
              </a:rPr>
              <a:t>Cell-mediated Immunity video clip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400" dirty="0">
                <a:latin typeface="+mj-lt"/>
                <a:ea typeface="+mj-ea"/>
                <a:cs typeface="+mj-cs"/>
              </a:rPr>
              <a:t>References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>
                <a:latin typeface="+mn-lt"/>
                <a:hlinkClick r:id="rId2"/>
              </a:rPr>
              <a:t>http://www.123rf.com/photo_7308748_male-skeleton-blocking-viruses.html</a:t>
            </a:r>
            <a:endParaRPr lang="en-US" sz="3200" dirty="0">
              <a:latin typeface="+mn-lt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>
                <a:latin typeface="+mn-lt"/>
                <a:hlinkClick r:id="rId3"/>
              </a:rPr>
              <a:t>http://palscience.com/health-medicine/scientists-discover-immunity-reserve-system-for-the-body/</a:t>
            </a:r>
            <a:endParaRPr lang="en-US" sz="3200" dirty="0">
              <a:latin typeface="+mn-lt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>
                <a:latin typeface="+mn-lt"/>
                <a:hlinkClick r:id="rId4" action="ppaction://hlinkpres?slideindex=1&amp;slidetitle="/>
              </a:rPr>
              <a:t>faculty.evansville.edu/md7/bact02/...files/SpecificDefenses.ppt</a:t>
            </a:r>
            <a:endParaRPr lang="en-US" sz="3200" dirty="0">
              <a:latin typeface="+mn-lt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>
                <a:latin typeface="+mn-lt"/>
                <a:hlinkClick r:id="rId5"/>
              </a:rPr>
              <a:t>http://en.wikipedia.org/wiki/Inflammation</a:t>
            </a:r>
            <a:endParaRPr lang="en-US" sz="3200" dirty="0">
              <a:latin typeface="+mn-lt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>
                <a:latin typeface="+mn-lt"/>
                <a:hlinkClick r:id="rId6"/>
              </a:rPr>
              <a:t>www.microbiologybytes.com/iandi/1b.html</a:t>
            </a:r>
            <a:endParaRPr lang="en-US" sz="3200" dirty="0">
              <a:latin typeface="+mn-lt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>
                <a:latin typeface="+mn-lt"/>
                <a:hlinkClick r:id="rId7"/>
              </a:rPr>
              <a:t>http://en.wikipedia.org/wiki/Antibody</a:t>
            </a:r>
            <a:endParaRPr lang="en-US" sz="3200" dirty="0">
              <a:latin typeface="+mn-lt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>
                <a:latin typeface="+mn-lt"/>
                <a:hlinkClick r:id="rId8"/>
              </a:rPr>
              <a:t>http://www2.bc.cc.ca.us/bio16/16_adaptive_immune.htm</a:t>
            </a:r>
            <a:endParaRPr lang="en-US" sz="3200" dirty="0">
              <a:latin typeface="+mn-lt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>
                <a:latin typeface="+mn-lt"/>
                <a:hlinkClick r:id="rId9"/>
              </a:rPr>
              <a:t>http://appscgroup.blogspot.com/2010/12/types-of-immunity-appsc-g1-mains-p4-s2.html</a:t>
            </a:r>
            <a:endParaRPr lang="en-US" sz="3200" dirty="0">
              <a:latin typeface="+mn-lt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3200" dirty="0">
              <a:latin typeface="+mn-lt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3200" b="1" i="1" dirty="0">
              <a:latin typeface="+mn-lt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3200" dirty="0">
              <a:latin typeface="+mn-lt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3200" dirty="0">
              <a:latin typeface="+mn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Immunology : male skeleton blocking viruses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0" y="2667000"/>
            <a:ext cx="5181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is immunology?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447800"/>
          </a:xfrm>
        </p:spPr>
        <p:txBody>
          <a:bodyPr/>
          <a:lstStyle/>
          <a:p>
            <a:r>
              <a:rPr lang="en-US" smtClean="0"/>
              <a:t>Very simply, it is the study of our body’s defense against infection and disease.</a:t>
            </a:r>
          </a:p>
        </p:txBody>
      </p:sp>
      <p:sp>
        <p:nvSpPr>
          <p:cNvPr id="17412" name="TextBox 5"/>
          <p:cNvSpPr txBox="1">
            <a:spLocks noChangeArrowheads="1"/>
          </p:cNvSpPr>
          <p:nvPr/>
        </p:nvSpPr>
        <p:spPr bwMode="auto">
          <a:xfrm>
            <a:off x="685800" y="3276600"/>
            <a:ext cx="30480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Calibri" pitchFamily="34" charset="0"/>
              </a:rPr>
              <a:t>Even though we are constantly bombarded by microorganisms, we rarely become sick.  Why?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Why?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828800"/>
          </a:xfrm>
        </p:spPr>
        <p:txBody>
          <a:bodyPr/>
          <a:lstStyle/>
          <a:p>
            <a:r>
              <a:rPr lang="en-US" smtClean="0"/>
              <a:t>The reason why we rarely become ill is because our bodies have a built-in defense system.  It’s called our </a:t>
            </a:r>
            <a:r>
              <a:rPr lang="en-US" i="1" smtClean="0"/>
              <a:t>immune system</a:t>
            </a:r>
            <a:r>
              <a:rPr lang="en-US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So what is an immune response?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77200" cy="4525963"/>
          </a:xfrm>
        </p:spPr>
        <p:txBody>
          <a:bodyPr/>
          <a:lstStyle/>
          <a:p>
            <a:r>
              <a:rPr lang="en-US" smtClean="0"/>
              <a:t>When an invader or </a:t>
            </a:r>
            <a:r>
              <a:rPr lang="en-US" i="1" smtClean="0"/>
              <a:t>pathogen</a:t>
            </a:r>
            <a:r>
              <a:rPr lang="en-US" smtClean="0"/>
              <a:t> enters our body, the response we make against infection is called an </a:t>
            </a:r>
            <a:r>
              <a:rPr lang="en-US" i="1" smtClean="0"/>
              <a:t>immune response</a:t>
            </a:r>
            <a:r>
              <a:rPr lang="en-US" smtClean="0"/>
              <a:t>.</a:t>
            </a:r>
          </a:p>
          <a:p>
            <a:r>
              <a:rPr lang="en-US" smtClean="0"/>
              <a:t>Pathogens are microorganisms like bacteria, viruses, fungi, or parasites.  Each has the potential for making us ill.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639762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400">
                <a:latin typeface="+mj-lt"/>
                <a:ea typeface="+mj-ea"/>
                <a:cs typeface="+mj-cs"/>
              </a:rPr>
              <a:t>Components of the immune system</a:t>
            </a:r>
            <a:endParaRPr lang="en-US" sz="4400" dirty="0">
              <a:latin typeface="+mj-lt"/>
              <a:ea typeface="+mj-ea"/>
              <a:cs typeface="+mj-cs"/>
            </a:endParaRPr>
          </a:p>
        </p:txBody>
      </p:sp>
      <p:sp>
        <p:nvSpPr>
          <p:cNvPr id="20482" name="TextBox 2"/>
          <p:cNvSpPr txBox="1">
            <a:spLocks noChangeArrowheads="1"/>
          </p:cNvSpPr>
          <p:nvPr/>
        </p:nvSpPr>
        <p:spPr bwMode="auto">
          <a:xfrm>
            <a:off x="2743200" y="990600"/>
            <a:ext cx="3581400" cy="529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320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3200">
                <a:latin typeface="Calibri" pitchFamily="34" charset="0"/>
              </a:rPr>
              <a:t> Bone marrow </a:t>
            </a:r>
          </a:p>
          <a:p>
            <a:pPr>
              <a:buFont typeface="Arial" charset="0"/>
              <a:buChar char="•"/>
            </a:pPr>
            <a:r>
              <a:rPr lang="en-US" sz="3200">
                <a:latin typeface="Calibri" pitchFamily="34" charset="0"/>
              </a:rPr>
              <a:t> Thymus</a:t>
            </a:r>
          </a:p>
          <a:p>
            <a:pPr>
              <a:buFont typeface="Arial" charset="0"/>
              <a:buChar char="•"/>
            </a:pPr>
            <a:r>
              <a:rPr lang="en-US" sz="3200">
                <a:latin typeface="Calibri" pitchFamily="34" charset="0"/>
              </a:rPr>
              <a:t> Spleen</a:t>
            </a:r>
          </a:p>
          <a:p>
            <a:pPr>
              <a:buFont typeface="Arial" charset="0"/>
              <a:buChar char="•"/>
            </a:pPr>
            <a:r>
              <a:rPr lang="en-US" sz="3200">
                <a:latin typeface="Calibri" pitchFamily="34" charset="0"/>
              </a:rPr>
              <a:t> Lymph nodes</a:t>
            </a:r>
          </a:p>
          <a:p>
            <a:pPr>
              <a:buFont typeface="Arial" charset="0"/>
              <a:buChar char="•"/>
            </a:pPr>
            <a:r>
              <a:rPr lang="en-US" sz="3200">
                <a:latin typeface="Calibri" pitchFamily="34" charset="0"/>
              </a:rPr>
              <a:t> Adenoids</a:t>
            </a:r>
          </a:p>
          <a:p>
            <a:pPr>
              <a:buFont typeface="Arial" charset="0"/>
              <a:buChar char="•"/>
            </a:pPr>
            <a:r>
              <a:rPr lang="en-US" sz="3200">
                <a:latin typeface="Calibri" pitchFamily="34" charset="0"/>
              </a:rPr>
              <a:t> Tonsils</a:t>
            </a:r>
          </a:p>
          <a:p>
            <a:pPr>
              <a:buFont typeface="Arial" charset="0"/>
              <a:buChar char="•"/>
            </a:pPr>
            <a:r>
              <a:rPr lang="en-US" sz="3200">
                <a:latin typeface="Calibri" pitchFamily="34" charset="0"/>
              </a:rPr>
              <a:t> Peyer’s patches</a:t>
            </a:r>
          </a:p>
          <a:p>
            <a:pPr>
              <a:buFont typeface="Arial" charset="0"/>
              <a:buChar char="•"/>
            </a:pPr>
            <a:r>
              <a:rPr lang="en-US" sz="3200">
                <a:latin typeface="Calibri" pitchFamily="34" charset="0"/>
              </a:rPr>
              <a:t> Appendix</a:t>
            </a:r>
          </a:p>
          <a:p>
            <a:pPr>
              <a:buFont typeface="Arial" charset="0"/>
              <a:buChar char="•"/>
            </a:pPr>
            <a:r>
              <a:rPr lang="en-US" sz="3200">
                <a:latin typeface="Calibri" pitchFamily="34" charset="0"/>
              </a:rPr>
              <a:t> Lymphatic vessels</a:t>
            </a:r>
          </a:p>
          <a:p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Defense Against Infections &amp; Disease</a:t>
            </a:r>
            <a:endParaRPr lang="en-US" dirty="0"/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Our bodies are always ready to defend against invasion—the first line of defense is our skin and other bodily secretions (mucus, tears, sweat and saliva)</a:t>
            </a:r>
          </a:p>
          <a:p>
            <a:pPr lvl="1"/>
            <a:r>
              <a:rPr lang="en-US" smtClean="0"/>
              <a:t>Mucus acts as a trap where microorganisms are swallowed and then digested</a:t>
            </a:r>
          </a:p>
          <a:p>
            <a:pPr lvl="1"/>
            <a:r>
              <a:rPr lang="en-US" smtClean="0"/>
              <a:t>Tears, sweat and saliva all contain lysozyme, an enzyme that can break down the cell wall of some bacteria.</a:t>
            </a:r>
          </a:p>
          <a:p>
            <a:endParaRPr lang="en-US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Innate Immunity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i="1" dirty="0" smtClean="0"/>
              <a:t>Innate immunity </a:t>
            </a:r>
            <a:r>
              <a:rPr lang="en-US" dirty="0" smtClean="0"/>
              <a:t>prevents pathogens from entering the body, but, if they do, our bodies eliminate the pathogen before the occurrence of disease or infection.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i="1" dirty="0" smtClean="0"/>
              <a:t>Characteristics of Innate Immunity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Present from birth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Non-specific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Does not become more effective with more exposure to pathogen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Innate Immunity continued…</a:t>
            </a:r>
          </a:p>
        </p:txBody>
      </p:sp>
      <p:sp>
        <p:nvSpPr>
          <p:cNvPr id="23554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smtClean="0"/>
              <a:t>The first cells to respond after invasion are phagocytic cells, like macrophages or neutrophils</a:t>
            </a:r>
          </a:p>
          <a:p>
            <a:pPr lvl="1"/>
            <a:r>
              <a:rPr lang="en-US" i="1" smtClean="0"/>
              <a:t>These cells produce toxic chemicals or are able to ingest &amp; kill microbes.</a:t>
            </a:r>
          </a:p>
          <a:p>
            <a:r>
              <a:rPr lang="en-US" i="1" smtClean="0"/>
              <a:t>Phagocytes and other proteins (like opsonin) are located mostly in blood</a:t>
            </a:r>
          </a:p>
          <a:p>
            <a:pPr lvl="1"/>
            <a:r>
              <a:rPr lang="en-US" i="1" smtClean="0"/>
              <a:t>Inflammation is the means by which these elements are recruited to the tissue invasion site</a:t>
            </a: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Inflammation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581400" cy="4525963"/>
          </a:xfrm>
        </p:spPr>
        <p:txBody>
          <a:bodyPr/>
          <a:lstStyle/>
          <a:p>
            <a:r>
              <a:rPr lang="en-US" smtClean="0"/>
              <a:t>Inflammation is characterized by four symptoms:</a:t>
            </a:r>
          </a:p>
          <a:p>
            <a:pPr lvl="1"/>
            <a:r>
              <a:rPr lang="en-US" smtClean="0"/>
              <a:t>Redness</a:t>
            </a:r>
          </a:p>
          <a:p>
            <a:pPr lvl="1"/>
            <a:r>
              <a:rPr lang="en-US" smtClean="0"/>
              <a:t>Swelling</a:t>
            </a:r>
          </a:p>
          <a:p>
            <a:pPr lvl="1"/>
            <a:r>
              <a:rPr lang="en-US" smtClean="0"/>
              <a:t>Pain</a:t>
            </a:r>
          </a:p>
          <a:p>
            <a:pPr lvl="1"/>
            <a:r>
              <a:rPr lang="en-US" smtClean="0"/>
              <a:t>Heat</a:t>
            </a:r>
          </a:p>
        </p:txBody>
      </p:sp>
      <p:pic>
        <p:nvPicPr>
          <p:cNvPr id="24579" name="Picture 2" descr="http://upload.wikimedia.org/wikipedia/commons/thumb/1/1d/Wintertenen.jpg/250px-Wintertene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14800" y="1828800"/>
            <a:ext cx="3851275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0" name="TextBox 4"/>
          <p:cNvSpPr txBox="1">
            <a:spLocks noChangeArrowheads="1"/>
          </p:cNvSpPr>
          <p:nvPr/>
        </p:nvSpPr>
        <p:spPr bwMode="auto">
          <a:xfrm>
            <a:off x="3124200" y="4953000"/>
            <a:ext cx="586740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Calibri" pitchFamily="34" charset="0"/>
              </a:rPr>
              <a:t>This occurs when damaged tissue and white blood cells (basophils), release histamine.  </a:t>
            </a:r>
            <a:r>
              <a:rPr lang="en-US" sz="2000" b="1">
                <a:latin typeface="Calibri" pitchFamily="34" charset="0"/>
              </a:rPr>
              <a:t>Histamines, </a:t>
            </a:r>
            <a:r>
              <a:rPr lang="en-US" sz="2000">
                <a:latin typeface="Calibri" pitchFamily="34" charset="0"/>
              </a:rPr>
              <a:t>released from </a:t>
            </a:r>
            <a:r>
              <a:rPr lang="en-US" sz="2000" b="1">
                <a:latin typeface="Calibri" pitchFamily="34" charset="0"/>
              </a:rPr>
              <a:t>mast cells, </a:t>
            </a:r>
            <a:r>
              <a:rPr lang="en-US" sz="2000">
                <a:latin typeface="Calibri" pitchFamily="34" charset="0"/>
              </a:rPr>
              <a:t> cause the blood vessels to dilate allowing the tissue to become more permeable to tissue fluid.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1378</TotalTime>
  <Words>606</Words>
  <Application>Microsoft Office PowerPoint</Application>
  <PresentationFormat>On-screen Show (4:3)</PresentationFormat>
  <Paragraphs>79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The Human Immune System</vt:lpstr>
      <vt:lpstr>What is immunology?</vt:lpstr>
      <vt:lpstr>Why?</vt:lpstr>
      <vt:lpstr>So what is an immune response?</vt:lpstr>
      <vt:lpstr>PowerPoint Presentation</vt:lpstr>
      <vt:lpstr>Defense Against Infections &amp; Disease</vt:lpstr>
      <vt:lpstr>Innate Immunity</vt:lpstr>
      <vt:lpstr>Innate Immunity continued…</vt:lpstr>
      <vt:lpstr>Inflammation</vt:lpstr>
      <vt:lpstr>More on inflammation…</vt:lpstr>
      <vt:lpstr>Adaptive Immunity</vt:lpstr>
      <vt:lpstr>More on Adaptive Immunity…</vt:lpstr>
      <vt:lpstr>Humoral Immunity</vt:lpstr>
      <vt:lpstr>Cell-Mediated Immune Response</vt:lpstr>
      <vt:lpstr>PowerPoint Presentation</vt:lpstr>
    </vt:vector>
  </TitlesOfParts>
  <Company>Temecula Valley USD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Immune System</dc:title>
  <dc:creator>LAUGUSTINE</dc:creator>
  <cp:lastModifiedBy>Dominguez, Cecilia</cp:lastModifiedBy>
  <cp:revision>114</cp:revision>
  <dcterms:created xsi:type="dcterms:W3CDTF">2012-07-02T16:08:50Z</dcterms:created>
  <dcterms:modified xsi:type="dcterms:W3CDTF">2017-01-03T21:23:06Z</dcterms:modified>
</cp:coreProperties>
</file>