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1"/>
    <p:sldMasterId id="2147483733" r:id="rId2"/>
    <p:sldMasterId id="2147483750" r:id="rId3"/>
    <p:sldMasterId id="2147483767" r:id="rId4"/>
    <p:sldMasterId id="2147483780" r:id="rId5"/>
    <p:sldMasterId id="2147483792" r:id="rId6"/>
    <p:sldMasterId id="2147483806" r:id="rId7"/>
  </p:sldMasterIdLst>
  <p:notesMasterIdLst>
    <p:notesMasterId r:id="rId40"/>
  </p:notesMasterIdLst>
  <p:handoutMasterIdLst>
    <p:handoutMasterId r:id="rId41"/>
  </p:handoutMasterIdLst>
  <p:sldIdLst>
    <p:sldId id="272" r:id="rId8"/>
    <p:sldId id="473" r:id="rId9"/>
    <p:sldId id="364" r:id="rId10"/>
    <p:sldId id="306" r:id="rId11"/>
    <p:sldId id="305" r:id="rId12"/>
    <p:sldId id="317" r:id="rId13"/>
    <p:sldId id="441" r:id="rId14"/>
    <p:sldId id="472" r:id="rId15"/>
    <p:sldId id="457" r:id="rId16"/>
    <p:sldId id="446" r:id="rId17"/>
    <p:sldId id="447" r:id="rId18"/>
    <p:sldId id="448" r:id="rId19"/>
    <p:sldId id="449" r:id="rId20"/>
    <p:sldId id="451" r:id="rId21"/>
    <p:sldId id="452" r:id="rId22"/>
    <p:sldId id="453" r:id="rId23"/>
    <p:sldId id="454" r:id="rId24"/>
    <p:sldId id="455" r:id="rId25"/>
    <p:sldId id="376" r:id="rId26"/>
    <p:sldId id="378" r:id="rId27"/>
    <p:sldId id="377" r:id="rId28"/>
    <p:sldId id="379" r:id="rId29"/>
    <p:sldId id="380" r:id="rId30"/>
    <p:sldId id="381" r:id="rId31"/>
    <p:sldId id="382" r:id="rId32"/>
    <p:sldId id="390" r:id="rId33"/>
    <p:sldId id="334" r:id="rId34"/>
    <p:sldId id="319" r:id="rId35"/>
    <p:sldId id="410" r:id="rId36"/>
    <p:sldId id="471" r:id="rId37"/>
    <p:sldId id="333" r:id="rId38"/>
    <p:sldId id="469" r:id="rId39"/>
  </p:sldIdLst>
  <p:sldSz cx="9144000" cy="6858000" type="screen4x3"/>
  <p:notesSz cx="7010400" cy="9296400"/>
  <p:defaultTextStyle>
    <a:defPPr>
      <a:defRPr lang="en-US"/>
    </a:defPPr>
    <a:lvl1pPr marL="0" algn="l" defTabSz="912974" rtl="0" eaLnBrk="1" latinLnBrk="0" hangingPunct="1">
      <a:defRPr sz="1800" kern="1200">
        <a:solidFill>
          <a:schemeClr val="tx1"/>
        </a:solidFill>
        <a:latin typeface="+mn-lt"/>
        <a:ea typeface="+mn-ea"/>
        <a:cs typeface="+mn-cs"/>
      </a:defRPr>
    </a:lvl1pPr>
    <a:lvl2pPr marL="456486" algn="l" defTabSz="912974" rtl="0" eaLnBrk="1" latinLnBrk="0" hangingPunct="1">
      <a:defRPr sz="1800" kern="1200">
        <a:solidFill>
          <a:schemeClr val="tx1"/>
        </a:solidFill>
        <a:latin typeface="+mn-lt"/>
        <a:ea typeface="+mn-ea"/>
        <a:cs typeface="+mn-cs"/>
      </a:defRPr>
    </a:lvl2pPr>
    <a:lvl3pPr marL="912974" algn="l" defTabSz="912974" rtl="0" eaLnBrk="1" latinLnBrk="0" hangingPunct="1">
      <a:defRPr sz="1800" kern="1200">
        <a:solidFill>
          <a:schemeClr val="tx1"/>
        </a:solidFill>
        <a:latin typeface="+mn-lt"/>
        <a:ea typeface="+mn-ea"/>
        <a:cs typeface="+mn-cs"/>
      </a:defRPr>
    </a:lvl3pPr>
    <a:lvl4pPr marL="1369459" algn="l" defTabSz="912974" rtl="0" eaLnBrk="1" latinLnBrk="0" hangingPunct="1">
      <a:defRPr sz="1800" kern="1200">
        <a:solidFill>
          <a:schemeClr val="tx1"/>
        </a:solidFill>
        <a:latin typeface="+mn-lt"/>
        <a:ea typeface="+mn-ea"/>
        <a:cs typeface="+mn-cs"/>
      </a:defRPr>
    </a:lvl4pPr>
    <a:lvl5pPr marL="1825946" algn="l" defTabSz="912974" rtl="0" eaLnBrk="1" latinLnBrk="0" hangingPunct="1">
      <a:defRPr sz="1800" kern="1200">
        <a:solidFill>
          <a:schemeClr val="tx1"/>
        </a:solidFill>
        <a:latin typeface="+mn-lt"/>
        <a:ea typeface="+mn-ea"/>
        <a:cs typeface="+mn-cs"/>
      </a:defRPr>
    </a:lvl5pPr>
    <a:lvl6pPr marL="2282438" algn="l" defTabSz="912974" rtl="0" eaLnBrk="1" latinLnBrk="0" hangingPunct="1">
      <a:defRPr sz="1800" kern="1200">
        <a:solidFill>
          <a:schemeClr val="tx1"/>
        </a:solidFill>
        <a:latin typeface="+mn-lt"/>
        <a:ea typeface="+mn-ea"/>
        <a:cs typeface="+mn-cs"/>
      </a:defRPr>
    </a:lvl6pPr>
    <a:lvl7pPr marL="2738917" algn="l" defTabSz="912974" rtl="0" eaLnBrk="1" latinLnBrk="0" hangingPunct="1">
      <a:defRPr sz="1800" kern="1200">
        <a:solidFill>
          <a:schemeClr val="tx1"/>
        </a:solidFill>
        <a:latin typeface="+mn-lt"/>
        <a:ea typeface="+mn-ea"/>
        <a:cs typeface="+mn-cs"/>
      </a:defRPr>
    </a:lvl7pPr>
    <a:lvl8pPr marL="3195403" algn="l" defTabSz="912974" rtl="0" eaLnBrk="1" latinLnBrk="0" hangingPunct="1">
      <a:defRPr sz="1800" kern="1200">
        <a:solidFill>
          <a:schemeClr val="tx1"/>
        </a:solidFill>
        <a:latin typeface="+mn-lt"/>
        <a:ea typeface="+mn-ea"/>
        <a:cs typeface="+mn-cs"/>
      </a:defRPr>
    </a:lvl8pPr>
    <a:lvl9pPr marL="3651891" algn="l" defTabSz="912974"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6C3A77"/>
    <a:srgbClr val="8ABA3C"/>
    <a:srgbClr val="81AE38"/>
    <a:srgbClr val="8CBD3D"/>
    <a:srgbClr val="769F33"/>
    <a:srgbClr val="688B2D"/>
    <a:srgbClr val="5F9BAF"/>
    <a:srgbClr val="E572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376"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3612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29" d="100"/>
          <a:sy n="129" d="100"/>
        </p:scale>
        <p:origin x="-3040" y="-11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latin typeface="Segoe UI Light"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930" tIns="46465" rIns="92930" bIns="46465" rtlCol="0"/>
          <a:lstStyle>
            <a:lvl1pPr algn="r">
              <a:defRPr sz="1200"/>
            </a:lvl1pPr>
          </a:lstStyle>
          <a:p>
            <a:fld id="{61FE9635-8DB6-4044-8D11-7AAFB69160BE}" type="datetimeFigureOut">
              <a:rPr lang="en-US" smtClean="0">
                <a:latin typeface="Segoe UI Light" pitchFamily="34" charset="0"/>
              </a:rPr>
              <a:pPr/>
              <a:t>5/31/2016</a:t>
            </a:fld>
            <a:endParaRPr lang="en-US" dirty="0">
              <a:latin typeface="Segoe UI Light"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dirty="0">
              <a:latin typeface="Segoe UI Light"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30" tIns="46465" rIns="92930" bIns="46465" rtlCol="0" anchor="b"/>
          <a:lstStyle>
            <a:lvl1pPr algn="r">
              <a:defRPr sz="1200"/>
            </a:lvl1pPr>
          </a:lstStyle>
          <a:p>
            <a:fld id="{2D2FA1CA-7490-463D-B745-C9B4BA55BB2F}" type="slidenum">
              <a:rPr lang="en-US" smtClean="0">
                <a:latin typeface="Segoe UI Light" pitchFamily="34" charset="0"/>
              </a:rPr>
              <a:pPr/>
              <a:t>‹#›</a:t>
            </a:fld>
            <a:endParaRPr lang="en-US" dirty="0">
              <a:latin typeface="Segoe UI Light" pitchFamily="34" charset="0"/>
            </a:endParaRPr>
          </a:p>
        </p:txBody>
      </p:sp>
    </p:spTree>
    <p:extLst>
      <p:ext uri="{BB962C8B-B14F-4D97-AF65-F5344CB8AC3E}">
        <p14:creationId xmlns:p14="http://schemas.microsoft.com/office/powerpoint/2010/main" val="190352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atin typeface="Segoe UI Light"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atin typeface="Segoe UI Light" pitchFamily="34" charset="0"/>
              </a:defRPr>
            </a:lvl1pPr>
          </a:lstStyle>
          <a:p>
            <a:fld id="{B74433D1-1BE7-47BB-9A7A-53E534EE3FD0}"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atin typeface="Segoe UI Light"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atin typeface="Segoe UI Light" pitchFamily="34" charset="0"/>
              </a:defRPr>
            </a:lvl1pPr>
          </a:lstStyle>
          <a:p>
            <a:fld id="{91900A6A-F631-4DE5-85CD-60A32C70D696}" type="slidenum">
              <a:rPr lang="en-US" smtClean="0"/>
              <a:pPr/>
              <a:t>‹#›</a:t>
            </a:fld>
            <a:endParaRPr lang="en-US" dirty="0"/>
          </a:p>
        </p:txBody>
      </p:sp>
    </p:spTree>
    <p:extLst>
      <p:ext uri="{BB962C8B-B14F-4D97-AF65-F5344CB8AC3E}">
        <p14:creationId xmlns:p14="http://schemas.microsoft.com/office/powerpoint/2010/main" val="1084631570"/>
      </p:ext>
    </p:extLst>
  </p:cSld>
  <p:clrMap bg1="lt1" tx1="dk1" bg2="lt2" tx2="dk2" accent1="accent1" accent2="accent2" accent3="accent3" accent4="accent4" accent5="accent5" accent6="accent6" hlink="hlink" folHlink="folHlink"/>
  <p:notesStyle>
    <a:lvl1pPr marL="0" algn="l" defTabSz="912974" rtl="0" eaLnBrk="1" latinLnBrk="0" hangingPunct="1">
      <a:defRPr sz="1200" kern="1200">
        <a:solidFill>
          <a:schemeClr val="tx1"/>
        </a:solidFill>
        <a:latin typeface="Segoe UI Light" pitchFamily="34" charset="0"/>
        <a:ea typeface="+mn-ea"/>
        <a:cs typeface="+mn-cs"/>
      </a:defRPr>
    </a:lvl1pPr>
    <a:lvl2pPr marL="456486" algn="l" defTabSz="912974" rtl="0" eaLnBrk="1" latinLnBrk="0" hangingPunct="1">
      <a:defRPr sz="1200" kern="1200">
        <a:solidFill>
          <a:schemeClr val="tx1"/>
        </a:solidFill>
        <a:latin typeface="Segoe UI Light" pitchFamily="34" charset="0"/>
        <a:ea typeface="+mn-ea"/>
        <a:cs typeface="+mn-cs"/>
      </a:defRPr>
    </a:lvl2pPr>
    <a:lvl3pPr marL="912974" algn="l" defTabSz="912974" rtl="0" eaLnBrk="1" latinLnBrk="0" hangingPunct="1">
      <a:defRPr sz="1200" kern="1200">
        <a:solidFill>
          <a:schemeClr val="tx1"/>
        </a:solidFill>
        <a:latin typeface="Segoe UI Light" pitchFamily="34" charset="0"/>
        <a:ea typeface="+mn-ea"/>
        <a:cs typeface="+mn-cs"/>
      </a:defRPr>
    </a:lvl3pPr>
    <a:lvl4pPr marL="1369459" algn="l" defTabSz="912974" rtl="0" eaLnBrk="1" latinLnBrk="0" hangingPunct="1">
      <a:defRPr sz="1200" kern="1200">
        <a:solidFill>
          <a:schemeClr val="tx1"/>
        </a:solidFill>
        <a:latin typeface="Segoe UI Light" pitchFamily="34" charset="0"/>
        <a:ea typeface="+mn-ea"/>
        <a:cs typeface="+mn-cs"/>
      </a:defRPr>
    </a:lvl4pPr>
    <a:lvl5pPr marL="1825946" algn="l" defTabSz="912974" rtl="0" eaLnBrk="1" latinLnBrk="0" hangingPunct="1">
      <a:defRPr sz="1200" kern="1200">
        <a:solidFill>
          <a:schemeClr val="tx1"/>
        </a:solidFill>
        <a:latin typeface="Segoe UI Light" pitchFamily="34" charset="0"/>
        <a:ea typeface="+mn-ea"/>
        <a:cs typeface="+mn-cs"/>
      </a:defRPr>
    </a:lvl5pPr>
    <a:lvl6pPr marL="2282438" algn="l" defTabSz="912974" rtl="0" eaLnBrk="1" latinLnBrk="0" hangingPunct="1">
      <a:defRPr sz="1200" kern="1200">
        <a:solidFill>
          <a:schemeClr val="tx1"/>
        </a:solidFill>
        <a:latin typeface="+mn-lt"/>
        <a:ea typeface="+mn-ea"/>
        <a:cs typeface="+mn-cs"/>
      </a:defRPr>
    </a:lvl6pPr>
    <a:lvl7pPr marL="2738917" algn="l" defTabSz="912974" rtl="0" eaLnBrk="1" latinLnBrk="0" hangingPunct="1">
      <a:defRPr sz="1200" kern="1200">
        <a:solidFill>
          <a:schemeClr val="tx1"/>
        </a:solidFill>
        <a:latin typeface="+mn-lt"/>
        <a:ea typeface="+mn-ea"/>
        <a:cs typeface="+mn-cs"/>
      </a:defRPr>
    </a:lvl7pPr>
    <a:lvl8pPr marL="3195403" algn="l" defTabSz="912974" rtl="0" eaLnBrk="1" latinLnBrk="0" hangingPunct="1">
      <a:defRPr sz="1200" kern="1200">
        <a:solidFill>
          <a:schemeClr val="tx1"/>
        </a:solidFill>
        <a:latin typeface="+mn-lt"/>
        <a:ea typeface="+mn-ea"/>
        <a:cs typeface="+mn-cs"/>
      </a:defRPr>
    </a:lvl8pPr>
    <a:lvl9pPr marL="3651891" algn="l" defTabSz="9129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ih-extramural-intranet.od.nih.gov/d/sites/default/files/RigorActivityCodes-20151006.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ih-extramural-intranet.od.nih.gov/d/sites/default/files/RigorActivityCodes-20151006.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6629"/>
            <a:fld id="{A4296690-38DE-414D-BBC8-6309E57FF03C}" type="slidenum">
              <a:rPr lang="en-US">
                <a:solidFill>
                  <a:srgbClr val="000000"/>
                </a:solidFill>
                <a:latin typeface="Times" charset="0"/>
              </a:rPr>
              <a:pPr defTabSz="876629"/>
              <a:t>3</a:t>
            </a:fld>
            <a:endParaRPr lang="en-US">
              <a:solidFill>
                <a:srgbClr val="000000"/>
              </a:solidFill>
              <a:latin typeface="Times" charset="0"/>
            </a:endParaRPr>
          </a:p>
        </p:txBody>
      </p:sp>
      <p:sp>
        <p:nvSpPr>
          <p:cNvPr id="16387" name="Rectangle 2"/>
          <p:cNvSpPr>
            <a:spLocks noGrp="1" noRot="1" noChangeAspect="1" noChangeArrowheads="1" noTextEdit="1"/>
          </p:cNvSpPr>
          <p:nvPr>
            <p:ph type="sldImg"/>
          </p:nvPr>
        </p:nvSpPr>
        <p:spPr bwMode="auto">
          <a:xfrm>
            <a:off x="1149350" y="698500"/>
            <a:ext cx="4656138" cy="3490913"/>
          </a:xfrm>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27313" y="4421824"/>
            <a:ext cx="5100215" cy="4189095"/>
          </a:xfrm>
          <a:solidFill>
            <a:srgbClr val="FFFFFF"/>
          </a:solidFill>
          <a:ln>
            <a:solidFill>
              <a:srgbClr val="000000"/>
            </a:solidFill>
            <a:miter lim="800000"/>
            <a:headEnd/>
            <a:tailEnd/>
          </a:ln>
        </p:spPr>
        <p:txBody>
          <a:bodyPr wrap="square" lIns="93127" tIns="46565" rIns="93127" bIns="46565" numCol="1" anchor="t" anchorCtr="0" compatLnSpc="1">
            <a:prstTxWarp prst="textNoShape">
              <a:avLst/>
            </a:prstTxWarp>
          </a:bodyPr>
          <a:lstStyle/>
          <a:p>
            <a:pPr>
              <a:spcBef>
                <a:spcPct val="0"/>
              </a:spcBef>
            </a:pPr>
            <a:endParaRPr lang="en-US" dirty="0" smtClean="0">
              <a:latin typeface="Times" charset="0"/>
            </a:endParaRPr>
          </a:p>
        </p:txBody>
      </p:sp>
    </p:spTree>
    <p:extLst>
      <p:ext uri="{BB962C8B-B14F-4D97-AF65-F5344CB8AC3E}">
        <p14:creationId xmlns:p14="http://schemas.microsoft.com/office/powerpoint/2010/main" val="68523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Rigor and transparency do not apply to all applications.  See List of Eligible Activity Codes: </a:t>
            </a:r>
            <a:r>
              <a:rPr lang="en-US" sz="1200" u="sng" kern="1200" dirty="0" smtClean="0">
                <a:solidFill>
                  <a:schemeClr val="tx1"/>
                </a:solidFill>
                <a:effectLst/>
                <a:latin typeface="+mn-lt"/>
                <a:ea typeface="+mn-ea"/>
                <a:cs typeface="+mn-cs"/>
                <a:hlinkClick r:id="rId3"/>
              </a:rPr>
              <a:t>https://nih-extramural-intranet.od.nih.gov/d/sites/default/files/RigorActivityCodes-20151006.pdf</a:t>
            </a:r>
            <a:r>
              <a:rPr lang="en-US" sz="1200" kern="1200" dirty="0" smtClean="0">
                <a:solidFill>
                  <a:schemeClr val="tx1"/>
                </a:solidFill>
                <a:effectLst/>
                <a:latin typeface="+mn-lt"/>
                <a:ea typeface="+mn-ea"/>
                <a:cs typeface="+mn-cs"/>
              </a:rPr>
              <a:t>.  Also, certain Funding Opportunity Announcements are exempt from rigor, by request from the ICs.</a:t>
            </a:r>
            <a:endParaRPr lang="en-US" dirty="0"/>
          </a:p>
        </p:txBody>
      </p:sp>
      <p:sp>
        <p:nvSpPr>
          <p:cNvPr id="4" name="Slide Number Placeholder 3"/>
          <p:cNvSpPr>
            <a:spLocks noGrp="1"/>
          </p:cNvSpPr>
          <p:nvPr>
            <p:ph type="sldNum" sz="quarter" idx="10"/>
          </p:nvPr>
        </p:nvSpPr>
        <p:spPr/>
        <p:txBody>
          <a:bodyPr/>
          <a:lstStyle/>
          <a:p>
            <a:fld id="{A18704C6-1A41-4758-8E9A-CC7609D83E0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6878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1172" eaLnBrk="0" hangingPunct="0">
              <a:defRPr sz="2000" b="1">
                <a:solidFill>
                  <a:schemeClr val="tx1"/>
                </a:solidFill>
                <a:latin typeface="Bodoni MT" pitchFamily="18" charset="0"/>
                <a:ea typeface="ＭＳ Ｐゴシック" pitchFamily="1" charset="-128"/>
              </a:defRPr>
            </a:lvl1pPr>
            <a:lvl2pPr marL="730914" indent="-281121" defTabSz="851172" eaLnBrk="0" hangingPunct="0">
              <a:defRPr sz="2000" b="1">
                <a:solidFill>
                  <a:schemeClr val="tx1"/>
                </a:solidFill>
                <a:latin typeface="Bodoni MT" pitchFamily="18" charset="0"/>
                <a:ea typeface="ＭＳ Ｐゴシック" pitchFamily="1" charset="-128"/>
              </a:defRPr>
            </a:lvl2pPr>
            <a:lvl3pPr marL="1124483" indent="-224897" defTabSz="851172" eaLnBrk="0" hangingPunct="0">
              <a:defRPr sz="2000" b="1">
                <a:solidFill>
                  <a:schemeClr val="tx1"/>
                </a:solidFill>
                <a:latin typeface="Bodoni MT" pitchFamily="18" charset="0"/>
                <a:ea typeface="ＭＳ Ｐゴシック" pitchFamily="1" charset="-128"/>
              </a:defRPr>
            </a:lvl3pPr>
            <a:lvl4pPr marL="1574277" indent="-224897" defTabSz="851172" eaLnBrk="0" hangingPunct="0">
              <a:defRPr sz="2000" b="1">
                <a:solidFill>
                  <a:schemeClr val="tx1"/>
                </a:solidFill>
                <a:latin typeface="Bodoni MT" pitchFamily="18" charset="0"/>
                <a:ea typeface="ＭＳ Ｐゴシック" pitchFamily="1" charset="-128"/>
              </a:defRPr>
            </a:lvl4pPr>
            <a:lvl5pPr marL="2024070" indent="-224897" defTabSz="851172" eaLnBrk="0" hangingPunct="0">
              <a:defRPr sz="2000" b="1">
                <a:solidFill>
                  <a:schemeClr val="tx1"/>
                </a:solidFill>
                <a:latin typeface="Bodoni MT" pitchFamily="18" charset="0"/>
                <a:ea typeface="ＭＳ Ｐゴシック" pitchFamily="1" charset="-128"/>
              </a:defRPr>
            </a:lvl5pPr>
            <a:lvl6pPr marL="2473863" indent="-224897" algn="ctr" defTabSz="851172"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23657" indent="-224897" algn="ctr" defTabSz="851172"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373450" indent="-224897" algn="ctr" defTabSz="851172"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23244" indent="-224897" algn="ctr" defTabSz="851172"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28F3B4C0-FAF2-40D1-9993-1A4B7D7DD929}" type="slidenum">
              <a:rPr lang="en-US" sz="1200" b="0">
                <a:solidFill>
                  <a:srgbClr val="000000"/>
                </a:solidFill>
                <a:latin typeface="Arial" charset="0"/>
              </a:rPr>
              <a:pPr/>
              <a:t>30</a:t>
            </a:fld>
            <a:endParaRPr lang="en-US" sz="1200" b="0">
              <a:solidFill>
                <a:srgbClr val="000000"/>
              </a:solidFill>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lot of critical information and answers to your questions can be found online . . . . </a:t>
            </a:r>
          </a:p>
        </p:txBody>
      </p:sp>
    </p:spTree>
    <p:extLst>
      <p:ext uri="{BB962C8B-B14F-4D97-AF65-F5344CB8AC3E}">
        <p14:creationId xmlns:p14="http://schemas.microsoft.com/office/powerpoint/2010/main" val="264731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5464" eaLnBrk="0" hangingPunct="0">
              <a:defRPr sz="2000" b="1">
                <a:solidFill>
                  <a:schemeClr val="tx1"/>
                </a:solidFill>
                <a:latin typeface="Bodoni MT" pitchFamily="18" charset="0"/>
                <a:ea typeface="ＭＳ Ｐゴシック" pitchFamily="1" charset="-128"/>
              </a:defRPr>
            </a:lvl1pPr>
            <a:lvl2pPr marL="740900" indent="-284961" defTabSz="875464" eaLnBrk="0" hangingPunct="0">
              <a:defRPr sz="2000" b="1">
                <a:solidFill>
                  <a:schemeClr val="tx1"/>
                </a:solidFill>
                <a:latin typeface="Bodoni MT" pitchFamily="18" charset="0"/>
                <a:ea typeface="ＭＳ Ｐゴシック" pitchFamily="1" charset="-128"/>
              </a:defRPr>
            </a:lvl2pPr>
            <a:lvl3pPr marL="1139845" indent="-227968" defTabSz="875464" eaLnBrk="0" hangingPunct="0">
              <a:defRPr sz="2000" b="1">
                <a:solidFill>
                  <a:schemeClr val="tx1"/>
                </a:solidFill>
                <a:latin typeface="Bodoni MT" pitchFamily="18" charset="0"/>
                <a:ea typeface="ＭＳ Ｐゴシック" pitchFamily="1" charset="-128"/>
              </a:defRPr>
            </a:lvl3pPr>
            <a:lvl4pPr marL="1595783" indent="-227968" defTabSz="875464" eaLnBrk="0" hangingPunct="0">
              <a:defRPr sz="2000" b="1">
                <a:solidFill>
                  <a:schemeClr val="tx1"/>
                </a:solidFill>
                <a:latin typeface="Bodoni MT" pitchFamily="18" charset="0"/>
                <a:ea typeface="ＭＳ Ｐゴシック" pitchFamily="1" charset="-128"/>
              </a:defRPr>
            </a:lvl4pPr>
            <a:lvl5pPr marL="2051723" indent="-227968" defTabSz="875464" eaLnBrk="0" hangingPunct="0">
              <a:defRPr sz="2000" b="1">
                <a:solidFill>
                  <a:schemeClr val="tx1"/>
                </a:solidFill>
                <a:latin typeface="Bodoni MT" pitchFamily="18" charset="0"/>
                <a:ea typeface="ＭＳ Ｐゴシック" pitchFamily="1" charset="-128"/>
              </a:defRPr>
            </a:lvl5pPr>
            <a:lvl6pPr marL="2507660" indent="-227968" algn="ctr" defTabSz="875464"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63597" indent="-227968" algn="ctr" defTabSz="875464"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19536" indent="-227968" algn="ctr" defTabSz="875464"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75474" indent="-227968" algn="ctr" defTabSz="875464"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28B843C7-76EB-4286-BB12-0D1FF9F41C92}" type="slidenum">
              <a:rPr lang="en-US" sz="1200" b="0">
                <a:solidFill>
                  <a:prstClr val="black"/>
                </a:solidFill>
                <a:latin typeface="Times" pitchFamily="1" charset="0"/>
              </a:rPr>
              <a:pPr/>
              <a:t>31</a:t>
            </a:fld>
            <a:endParaRPr lang="en-US" sz="1200" b="0">
              <a:solidFill>
                <a:prstClr val="black"/>
              </a:solidFill>
              <a:latin typeface="Times" pitchFamily="1" charset="0"/>
            </a:endParaRPr>
          </a:p>
        </p:txBody>
      </p:sp>
      <p:sp>
        <p:nvSpPr>
          <p:cNvPr id="201731" name="Rectangle 2"/>
          <p:cNvSpPr>
            <a:spLocks noGrp="1" noRot="1" noChangeAspect="1" noChangeArrowheads="1" noTextEdit="1"/>
          </p:cNvSpPr>
          <p:nvPr>
            <p:ph type="sldImg"/>
          </p:nvPr>
        </p:nvSpPr>
        <p:spPr>
          <a:xfrm>
            <a:off x="1150938" y="698500"/>
            <a:ext cx="4652962" cy="3490913"/>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897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51430"/>
            <a:fld id="{21CC91B4-1DEA-4885-9F4F-41FC182F2A58}" type="slidenum">
              <a:rPr lang="en-US">
                <a:solidFill>
                  <a:prstClr val="black"/>
                </a:solidFill>
                <a:ea typeface="ＭＳ Ｐゴシック" charset="-128"/>
              </a:rPr>
              <a:pPr defTabSz="851430"/>
              <a:t>4</a:t>
            </a:fld>
            <a:endParaRPr lang="en-US">
              <a:solidFill>
                <a:prstClr val="black"/>
              </a:solidFill>
              <a:ea typeface="ＭＳ Ｐゴシック" charset="-128"/>
            </a:endParaRPr>
          </a:p>
        </p:txBody>
      </p:sp>
      <p:sp>
        <p:nvSpPr>
          <p:cNvPr id="20483"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xfrm>
            <a:off x="914401" y="4343401"/>
            <a:ext cx="5029200" cy="4114800"/>
          </a:xfrm>
          <a:solidFill>
            <a:srgbClr val="FFFFFF"/>
          </a:solidFill>
          <a:ln>
            <a:solidFill>
              <a:srgbClr val="000000"/>
            </a:solidFill>
            <a:miter lim="800000"/>
            <a:headEnd/>
            <a:tailEnd/>
          </a:ln>
        </p:spPr>
        <p:txBody>
          <a:bodyPr wrap="square" lIns="90752" tIns="45377" rIns="90752" bIns="45377"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80526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00A6A-F631-4DE5-85CD-60A32C70D696}" type="slidenum">
              <a:rPr lang="en-US" smtClean="0"/>
              <a:pPr/>
              <a:t>8</a:t>
            </a:fld>
            <a:endParaRPr lang="en-US" dirty="0"/>
          </a:p>
        </p:txBody>
      </p:sp>
    </p:spTree>
    <p:extLst>
      <p:ext uri="{BB962C8B-B14F-4D97-AF65-F5344CB8AC3E}">
        <p14:creationId xmlns:p14="http://schemas.microsoft.com/office/powerpoint/2010/main" val="297474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235" eaLnBrk="0" hangingPunct="0">
              <a:defRPr sz="2000" b="1">
                <a:solidFill>
                  <a:schemeClr val="tx1"/>
                </a:solidFill>
                <a:latin typeface="Bodoni MT" pitchFamily="18" charset="0"/>
                <a:ea typeface="ＭＳ Ｐゴシック" pitchFamily="1" charset="-128"/>
              </a:defRPr>
            </a:lvl1pPr>
            <a:lvl2pPr marL="739012" indent="-284236" defTabSz="873235" eaLnBrk="0" hangingPunct="0">
              <a:defRPr sz="2000" b="1">
                <a:solidFill>
                  <a:schemeClr val="tx1"/>
                </a:solidFill>
                <a:latin typeface="Bodoni MT" pitchFamily="18" charset="0"/>
                <a:ea typeface="ＭＳ Ｐゴシック" pitchFamily="1" charset="-128"/>
              </a:defRPr>
            </a:lvl2pPr>
            <a:lvl3pPr marL="1136942" indent="-227388" defTabSz="873235" eaLnBrk="0" hangingPunct="0">
              <a:defRPr sz="2000" b="1">
                <a:solidFill>
                  <a:schemeClr val="tx1"/>
                </a:solidFill>
                <a:latin typeface="Bodoni MT" pitchFamily="18" charset="0"/>
                <a:ea typeface="ＭＳ Ｐゴシック" pitchFamily="1" charset="-128"/>
              </a:defRPr>
            </a:lvl3pPr>
            <a:lvl4pPr marL="1591719" indent="-227388" defTabSz="873235" eaLnBrk="0" hangingPunct="0">
              <a:defRPr sz="2000" b="1">
                <a:solidFill>
                  <a:schemeClr val="tx1"/>
                </a:solidFill>
                <a:latin typeface="Bodoni MT" pitchFamily="18" charset="0"/>
                <a:ea typeface="ＭＳ Ｐゴシック" pitchFamily="1" charset="-128"/>
              </a:defRPr>
            </a:lvl4pPr>
            <a:lvl5pPr marL="2046496" indent="-227388" defTabSz="873235" eaLnBrk="0" hangingPunct="0">
              <a:defRPr sz="2000" b="1">
                <a:solidFill>
                  <a:schemeClr val="tx1"/>
                </a:solidFill>
                <a:latin typeface="Bodoni MT" pitchFamily="18" charset="0"/>
                <a:ea typeface="ＭＳ Ｐゴシック" pitchFamily="1" charset="-128"/>
              </a:defRPr>
            </a:lvl5pPr>
            <a:lvl6pPr marL="2501273"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56049"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10826"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65603"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30AE4538-6F7F-414B-AABF-EC1A14F74275}" type="slidenum">
              <a:rPr lang="en-US" sz="1200" b="0">
                <a:solidFill>
                  <a:prstClr val="black"/>
                </a:solidFill>
                <a:latin typeface="Times" pitchFamily="1" charset="0"/>
              </a:rPr>
              <a:pPr/>
              <a:t>9</a:t>
            </a:fld>
            <a:endParaRPr lang="en-US" sz="1200" b="0">
              <a:solidFill>
                <a:prstClr val="black"/>
              </a:solidFill>
              <a:latin typeface="Times" pitchFamily="1"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9034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52639"/>
            <a:fld id="{FF421D1B-BBD1-4FEC-A53D-35333DF39838}" type="slidenum">
              <a:rPr lang="en-US" smtClean="0">
                <a:solidFill>
                  <a:prstClr val="black"/>
                </a:solidFill>
                <a:ea typeface="ＭＳ Ｐゴシック" pitchFamily="1" charset="-128"/>
              </a:rPr>
              <a:pPr defTabSz="852639"/>
              <a:t>10</a:t>
            </a:fld>
            <a:endParaRPr lang="en-US" dirty="0" smtClean="0">
              <a:solidFill>
                <a:prstClr val="black"/>
              </a:solidFill>
              <a:ea typeface="ＭＳ Ｐゴシック" pitchFamily="1" charset="-128"/>
            </a:endParaRPr>
          </a:p>
        </p:txBody>
      </p:sp>
      <p:sp>
        <p:nvSpPr>
          <p:cNvPr id="1280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51476" indent="-151476">
              <a:buFontTx/>
              <a:buChar char="•"/>
              <a:tabLst>
                <a:tab pos="101505" algn="l"/>
              </a:tabLst>
            </a:pPr>
            <a:r>
              <a:rPr lang="en-US" dirty="0" smtClean="0"/>
              <a:t>WHAT IS A STUDY SECTION MEETING LIKE?</a:t>
            </a:r>
          </a:p>
          <a:p>
            <a:pPr marL="151476" indent="-151476">
              <a:tabLst>
                <a:tab pos="101505" algn="l"/>
              </a:tabLst>
            </a:pPr>
            <a:endParaRPr lang="en-US" dirty="0" smtClean="0"/>
          </a:p>
          <a:p>
            <a:pPr marL="151476" indent="-151476">
              <a:buFontTx/>
              <a:buChar char="•"/>
              <a:tabLst>
                <a:tab pos="101505" algn="l"/>
              </a:tabLst>
            </a:pPr>
            <a:r>
              <a:rPr lang="en-US" dirty="0" smtClean="0"/>
              <a:t>Each CSR standing Study Section has typically  ~12-25</a:t>
            </a:r>
            <a:r>
              <a:rPr lang="en-US" baseline="0" dirty="0" smtClean="0"/>
              <a:t> </a:t>
            </a:r>
            <a:r>
              <a:rPr lang="en-US" dirty="0" smtClean="0"/>
              <a:t>regular members who are primarily from academia, but also from biotech industry and sometimes government research laboratories.  Temporary members may be recruited to fulfill specific</a:t>
            </a:r>
            <a:r>
              <a:rPr lang="en-US" baseline="0" dirty="0" smtClean="0"/>
              <a:t> review needs.</a:t>
            </a:r>
            <a:endParaRPr lang="en-US" dirty="0" smtClean="0"/>
          </a:p>
          <a:p>
            <a:pPr marL="151476" indent="-151476">
              <a:tabLst>
                <a:tab pos="101505" algn="l"/>
              </a:tabLst>
            </a:pPr>
            <a:endParaRPr lang="en-US" sz="300" dirty="0"/>
          </a:p>
          <a:p>
            <a:pPr marL="151476" indent="-151476">
              <a:buFontTx/>
              <a:buChar char="•"/>
              <a:tabLst>
                <a:tab pos="101505" algn="l"/>
              </a:tabLst>
            </a:pPr>
            <a:r>
              <a:rPr lang="en-US" dirty="0" smtClean="0"/>
              <a:t>Typically about 60-100 applications are reviewed by each study section</a:t>
            </a:r>
          </a:p>
          <a:p>
            <a:pPr marL="151476" indent="-151476">
              <a:tabLst>
                <a:tab pos="101505" algn="l"/>
              </a:tabLst>
            </a:pPr>
            <a:endParaRPr lang="en-US" dirty="0" smtClean="0"/>
          </a:p>
        </p:txBody>
      </p:sp>
    </p:spTree>
    <p:extLst>
      <p:ext uri="{BB962C8B-B14F-4D97-AF65-F5344CB8AC3E}">
        <p14:creationId xmlns:p14="http://schemas.microsoft.com/office/powerpoint/2010/main" val="276474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235" eaLnBrk="0" hangingPunct="0">
              <a:defRPr sz="2000" b="1">
                <a:solidFill>
                  <a:schemeClr val="tx1"/>
                </a:solidFill>
                <a:latin typeface="Bodoni MT" pitchFamily="18" charset="0"/>
                <a:ea typeface="ＭＳ Ｐゴシック" pitchFamily="1" charset="-128"/>
              </a:defRPr>
            </a:lvl1pPr>
            <a:lvl2pPr marL="739012" indent="-284236" defTabSz="873235" eaLnBrk="0" hangingPunct="0">
              <a:defRPr sz="2000" b="1">
                <a:solidFill>
                  <a:schemeClr val="tx1"/>
                </a:solidFill>
                <a:latin typeface="Bodoni MT" pitchFamily="18" charset="0"/>
                <a:ea typeface="ＭＳ Ｐゴシック" pitchFamily="1" charset="-128"/>
              </a:defRPr>
            </a:lvl2pPr>
            <a:lvl3pPr marL="1136942" indent="-227388" defTabSz="873235" eaLnBrk="0" hangingPunct="0">
              <a:defRPr sz="2000" b="1">
                <a:solidFill>
                  <a:schemeClr val="tx1"/>
                </a:solidFill>
                <a:latin typeface="Bodoni MT" pitchFamily="18" charset="0"/>
                <a:ea typeface="ＭＳ Ｐゴシック" pitchFamily="1" charset="-128"/>
              </a:defRPr>
            </a:lvl3pPr>
            <a:lvl4pPr marL="1591719" indent="-227388" defTabSz="873235" eaLnBrk="0" hangingPunct="0">
              <a:defRPr sz="2000" b="1">
                <a:solidFill>
                  <a:schemeClr val="tx1"/>
                </a:solidFill>
                <a:latin typeface="Bodoni MT" pitchFamily="18" charset="0"/>
                <a:ea typeface="ＭＳ Ｐゴシック" pitchFamily="1" charset="-128"/>
              </a:defRPr>
            </a:lvl4pPr>
            <a:lvl5pPr marL="2046496" indent="-227388" defTabSz="873235" eaLnBrk="0" hangingPunct="0">
              <a:defRPr sz="2000" b="1">
                <a:solidFill>
                  <a:schemeClr val="tx1"/>
                </a:solidFill>
                <a:latin typeface="Bodoni MT" pitchFamily="18" charset="0"/>
                <a:ea typeface="ＭＳ Ｐゴシック" pitchFamily="1" charset="-128"/>
              </a:defRPr>
            </a:lvl5pPr>
            <a:lvl6pPr marL="2501273"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56049"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10826"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65603" indent="-227388" algn="ctr" defTabSz="873235"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fld id="{30AE4538-6F7F-414B-AABF-EC1A14F74275}" type="slidenum">
              <a:rPr lang="en-US" sz="1200" b="0">
                <a:solidFill>
                  <a:prstClr val="black"/>
                </a:solidFill>
                <a:latin typeface="Times" pitchFamily="1" charset="0"/>
              </a:rPr>
              <a:pPr/>
              <a:t>11</a:t>
            </a:fld>
            <a:endParaRPr lang="en-US" sz="1200" b="0">
              <a:solidFill>
                <a:prstClr val="black"/>
              </a:solidFill>
              <a:latin typeface="Times" pitchFamily="1"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2506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applications are ranked (ordered) by their Average Preliminary Overall Impact scores and arranged from best to worst. </a:t>
            </a:r>
          </a:p>
          <a:p>
            <a:r>
              <a:rPr lang="en-US" dirty="0" smtClean="0"/>
              <a:t>Reviewers typically discuss the top half the applications</a:t>
            </a:r>
          </a:p>
          <a:p>
            <a:r>
              <a:rPr lang="en-US" dirty="0" smtClean="0"/>
              <a:t>Any</a:t>
            </a:r>
            <a:r>
              <a:rPr lang="en-US" baseline="0" dirty="0" smtClean="0"/>
              <a:t> reviewer </a:t>
            </a:r>
            <a:r>
              <a:rPr lang="en-US" dirty="0" smtClean="0"/>
              <a:t>can bring to the discussion any application from the potentially ND list.</a:t>
            </a:r>
            <a:endParaRPr lang="en-US" dirty="0"/>
          </a:p>
        </p:txBody>
      </p:sp>
      <p:sp>
        <p:nvSpPr>
          <p:cNvPr id="4" name="Slide Number Placeholder 3"/>
          <p:cNvSpPr>
            <a:spLocks noGrp="1"/>
          </p:cNvSpPr>
          <p:nvPr>
            <p:ph type="sldNum" sz="quarter" idx="10"/>
          </p:nvPr>
        </p:nvSpPr>
        <p:spPr/>
        <p:txBody>
          <a:bodyPr/>
          <a:lstStyle/>
          <a:p>
            <a:fld id="{5C8081E4-638C-4B48-86F6-D1CF98FBFFA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7645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3921"/>
            <a:fld id="{307CAC42-23A8-4573-8D3F-82BDFA1ABC48}" type="slidenum">
              <a:rPr lang="en-US" smtClean="0">
                <a:solidFill>
                  <a:srgbClr val="000000"/>
                </a:solidFill>
                <a:latin typeface="Arial" pitchFamily="34" charset="0"/>
                <a:ea typeface="ＭＳ Ｐゴシック" charset="-128"/>
              </a:rPr>
              <a:pPr defTabSz="883921"/>
              <a:t>15</a:t>
            </a:fld>
            <a:endParaRPr lang="en-US" dirty="0" smtClean="0">
              <a:solidFill>
                <a:srgbClr val="000000"/>
              </a:solidFill>
              <a:latin typeface="Arial" pitchFamily="34" charset="0"/>
              <a:ea typeface="ＭＳ Ｐゴシック" charset="-128"/>
            </a:endParaRPr>
          </a:p>
        </p:txBody>
      </p:sp>
      <p:sp>
        <p:nvSpPr>
          <p:cNvPr id="139267"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After the meeting each</a:t>
            </a:r>
            <a:r>
              <a:rPr lang="en-US" baseline="0" dirty="0" smtClean="0"/>
              <a:t> application will receive a Summary Statement. Summary Statements are the official agency record of the evaluation and recommendations made by the peer review group.</a:t>
            </a:r>
            <a:endParaRPr lang="en-US" dirty="0" smtClean="0"/>
          </a:p>
        </p:txBody>
      </p:sp>
    </p:spTree>
    <p:extLst>
      <p:ext uri="{BB962C8B-B14F-4D97-AF65-F5344CB8AC3E}">
        <p14:creationId xmlns:p14="http://schemas.microsoft.com/office/powerpoint/2010/main" val="346446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Rigor and transparency do not apply to all applications.  See List of Eligible Activity Codes: </a:t>
            </a:r>
            <a:r>
              <a:rPr lang="en-US" sz="1200" u="sng" kern="1200" dirty="0" smtClean="0">
                <a:solidFill>
                  <a:schemeClr val="tx1"/>
                </a:solidFill>
                <a:effectLst/>
                <a:latin typeface="+mn-lt"/>
                <a:ea typeface="+mn-ea"/>
                <a:cs typeface="+mn-cs"/>
                <a:hlinkClick r:id="rId3"/>
              </a:rPr>
              <a:t>https://nih-extramural-intranet.od.nih.gov/d/sites/default/files/RigorActivityCodes-20151006.pdf</a:t>
            </a:r>
            <a:r>
              <a:rPr lang="en-US" sz="1200" kern="1200" dirty="0" smtClean="0">
                <a:solidFill>
                  <a:schemeClr val="tx1"/>
                </a:solidFill>
                <a:effectLst/>
                <a:latin typeface="+mn-lt"/>
                <a:ea typeface="+mn-ea"/>
                <a:cs typeface="+mn-cs"/>
              </a:rPr>
              <a:t>.  Also, certain Funding Opportunity Announcements are exempt from rigor, by request from the ICs.</a:t>
            </a:r>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9141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25"/>
            <a:ext cx="7772400" cy="1470025"/>
          </a:xfrm>
        </p:spPr>
        <p:txBody>
          <a:bodyPr>
            <a:normAutofit/>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581400"/>
            <a:ext cx="6400800" cy="1600200"/>
          </a:xfrm>
        </p:spPr>
        <p:txBody>
          <a:bodyPr/>
          <a:lstStyle>
            <a:lvl1pPr marL="0" indent="0" algn="l">
              <a:buNone/>
              <a:defRPr>
                <a:solidFill>
                  <a:schemeClr val="bg1">
                    <a:lumMod val="95000"/>
                  </a:schemeClr>
                </a:solidFill>
                <a:latin typeface="Arial" pitchFamily="34" charset="0"/>
                <a:cs typeface="Arial" pitchFamily="34" charset="0"/>
              </a:defRPr>
            </a:lvl1pPr>
            <a:lvl2pPr marL="456486" indent="0" algn="ctr">
              <a:buNone/>
              <a:defRPr>
                <a:solidFill>
                  <a:schemeClr val="tx1">
                    <a:tint val="75000"/>
                  </a:schemeClr>
                </a:solidFill>
              </a:defRPr>
            </a:lvl2pPr>
            <a:lvl3pPr marL="912974" indent="0" algn="ctr">
              <a:buNone/>
              <a:defRPr>
                <a:solidFill>
                  <a:schemeClr val="tx1">
                    <a:tint val="75000"/>
                  </a:schemeClr>
                </a:solidFill>
              </a:defRPr>
            </a:lvl3pPr>
            <a:lvl4pPr marL="1369459" indent="0" algn="ctr">
              <a:buNone/>
              <a:defRPr>
                <a:solidFill>
                  <a:schemeClr val="tx1">
                    <a:tint val="75000"/>
                  </a:schemeClr>
                </a:solidFill>
              </a:defRPr>
            </a:lvl4pPr>
            <a:lvl5pPr marL="1825946" indent="0" algn="ctr">
              <a:buNone/>
              <a:defRPr>
                <a:solidFill>
                  <a:schemeClr val="tx1">
                    <a:tint val="75000"/>
                  </a:schemeClr>
                </a:solidFill>
              </a:defRPr>
            </a:lvl5pPr>
            <a:lvl6pPr marL="2282438" indent="0" algn="ctr">
              <a:buNone/>
              <a:defRPr>
                <a:solidFill>
                  <a:schemeClr val="tx1">
                    <a:tint val="75000"/>
                  </a:schemeClr>
                </a:solidFill>
              </a:defRPr>
            </a:lvl6pPr>
            <a:lvl7pPr marL="2738917" indent="0" algn="ctr">
              <a:buNone/>
              <a:defRPr>
                <a:solidFill>
                  <a:schemeClr val="tx1">
                    <a:tint val="75000"/>
                  </a:schemeClr>
                </a:solidFill>
              </a:defRPr>
            </a:lvl7pPr>
            <a:lvl8pPr marL="3195403" indent="0" algn="ctr">
              <a:buNone/>
              <a:defRPr>
                <a:solidFill>
                  <a:schemeClr val="tx1">
                    <a:tint val="75000"/>
                  </a:schemeClr>
                </a:solidFill>
              </a:defRPr>
            </a:lvl8pPr>
            <a:lvl9pPr marL="365189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0727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534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22" y="4406801"/>
            <a:ext cx="7773293" cy="1361777"/>
          </a:xfrm>
        </p:spPr>
        <p:txBody>
          <a:bodyPr/>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1922" y="2906613"/>
            <a:ext cx="7773293" cy="1500188"/>
          </a:xfrm>
        </p:spPr>
        <p:txBody>
          <a:bodyPr anchor="b"/>
          <a:lstStyle>
            <a:lvl1pPr marL="0" indent="0">
              <a:buNone/>
              <a:defRPr sz="1900"/>
            </a:lvl1pPr>
            <a:lvl2pPr marL="425875" indent="0">
              <a:buNone/>
              <a:defRPr sz="1700"/>
            </a:lvl2pPr>
            <a:lvl3pPr marL="851755" indent="0">
              <a:buNone/>
              <a:defRPr sz="1500"/>
            </a:lvl3pPr>
            <a:lvl4pPr marL="1277633" indent="0">
              <a:buNone/>
              <a:defRPr sz="1300"/>
            </a:lvl4pPr>
            <a:lvl5pPr marL="1703508" indent="0">
              <a:buNone/>
              <a:defRPr sz="1300"/>
            </a:lvl5pPr>
            <a:lvl6pPr marL="2129367" indent="0">
              <a:buNone/>
              <a:defRPr sz="1300"/>
            </a:lvl6pPr>
            <a:lvl7pPr marL="2555248" indent="0">
              <a:buNone/>
              <a:defRPr sz="1300"/>
            </a:lvl7pPr>
            <a:lvl8pPr marL="2981115" indent="0">
              <a:buNone/>
              <a:defRPr sz="1300"/>
            </a:lvl8pPr>
            <a:lvl9pPr marL="3407000" indent="0">
              <a:buNone/>
              <a:defRPr sz="1300"/>
            </a:lvl9pPr>
          </a:lstStyle>
          <a:p>
            <a:pPr lvl="0"/>
            <a:r>
              <a:rPr lang="en-US" smtClean="0"/>
              <a:t>Click to edit Master text styles</a:t>
            </a:r>
          </a:p>
        </p:txBody>
      </p:sp>
    </p:spTree>
    <p:extLst>
      <p:ext uri="{BB962C8B-B14F-4D97-AF65-F5344CB8AC3E}">
        <p14:creationId xmlns:p14="http://schemas.microsoft.com/office/powerpoint/2010/main" val="378734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6899" y="1626692"/>
            <a:ext cx="3507878" cy="45720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686" y="1626692"/>
            <a:ext cx="3509367" cy="45720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6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09" y="275333"/>
            <a:ext cx="823019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909" y="1534523"/>
            <a:ext cx="4040683" cy="639961"/>
          </a:xfrm>
        </p:spPr>
        <p:txBody>
          <a:bodyPr anchor="b"/>
          <a:lstStyle>
            <a:lvl1pPr marL="0" indent="0">
              <a:buNone/>
              <a:defRPr sz="2300" b="1"/>
            </a:lvl1pPr>
            <a:lvl2pPr marL="425875" indent="0">
              <a:buNone/>
              <a:defRPr sz="1900" b="1"/>
            </a:lvl2pPr>
            <a:lvl3pPr marL="851755" indent="0">
              <a:buNone/>
              <a:defRPr sz="1700" b="1"/>
            </a:lvl3pPr>
            <a:lvl4pPr marL="1277633" indent="0">
              <a:buNone/>
              <a:defRPr sz="1500" b="1"/>
            </a:lvl4pPr>
            <a:lvl5pPr marL="1703508" indent="0">
              <a:buNone/>
              <a:defRPr sz="1500" b="1"/>
            </a:lvl5pPr>
            <a:lvl6pPr marL="2129367" indent="0">
              <a:buNone/>
              <a:defRPr sz="1500" b="1"/>
            </a:lvl6pPr>
            <a:lvl7pPr marL="2555248" indent="0">
              <a:buNone/>
              <a:defRPr sz="1500" b="1"/>
            </a:lvl7pPr>
            <a:lvl8pPr marL="2981115" indent="0">
              <a:buNone/>
              <a:defRPr sz="1500" b="1"/>
            </a:lvl8pPr>
            <a:lvl9pPr marL="3407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909" y="2174380"/>
            <a:ext cx="404068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6" y="1534523"/>
            <a:ext cx="4042172" cy="639961"/>
          </a:xfrm>
        </p:spPr>
        <p:txBody>
          <a:bodyPr anchor="b"/>
          <a:lstStyle>
            <a:lvl1pPr marL="0" indent="0">
              <a:buNone/>
              <a:defRPr sz="2300" b="1"/>
            </a:lvl1pPr>
            <a:lvl2pPr marL="425875" indent="0">
              <a:buNone/>
              <a:defRPr sz="1900" b="1"/>
            </a:lvl2pPr>
            <a:lvl3pPr marL="851755" indent="0">
              <a:buNone/>
              <a:defRPr sz="1700" b="1"/>
            </a:lvl3pPr>
            <a:lvl4pPr marL="1277633" indent="0">
              <a:buNone/>
              <a:defRPr sz="1500" b="1"/>
            </a:lvl4pPr>
            <a:lvl5pPr marL="1703508" indent="0">
              <a:buNone/>
              <a:defRPr sz="1500" b="1"/>
            </a:lvl5pPr>
            <a:lvl6pPr marL="2129367" indent="0">
              <a:buNone/>
              <a:defRPr sz="1500" b="1"/>
            </a:lvl6pPr>
            <a:lvl7pPr marL="2555248" indent="0">
              <a:buNone/>
              <a:defRPr sz="1500" b="1"/>
            </a:lvl7pPr>
            <a:lvl8pPr marL="2981115" indent="0">
              <a:buNone/>
              <a:defRPr sz="1500" b="1"/>
            </a:lvl8pPr>
            <a:lvl9pPr marL="3407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926" y="2174380"/>
            <a:ext cx="404217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13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286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63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06" y="272465"/>
            <a:ext cx="3009305"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4958" y="272368"/>
            <a:ext cx="5112247"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06" y="1434768"/>
            <a:ext cx="3009305" cy="4691063"/>
          </a:xfrm>
        </p:spPr>
        <p:txBody>
          <a:bodyPr/>
          <a:lstStyle>
            <a:lvl1pPr marL="0" indent="0">
              <a:buNone/>
              <a:defRPr sz="1300"/>
            </a:lvl1pPr>
            <a:lvl2pPr marL="425875" indent="0">
              <a:buNone/>
              <a:defRPr sz="1100"/>
            </a:lvl2pPr>
            <a:lvl3pPr marL="851755" indent="0">
              <a:buNone/>
              <a:defRPr sz="900"/>
            </a:lvl3pPr>
            <a:lvl4pPr marL="1277633" indent="0">
              <a:buNone/>
              <a:defRPr sz="800"/>
            </a:lvl4pPr>
            <a:lvl5pPr marL="1703508" indent="0">
              <a:buNone/>
              <a:defRPr sz="800"/>
            </a:lvl5pPr>
            <a:lvl6pPr marL="2129367" indent="0">
              <a:buNone/>
              <a:defRPr sz="800"/>
            </a:lvl6pPr>
            <a:lvl7pPr marL="2555248" indent="0">
              <a:buNone/>
              <a:defRPr sz="800"/>
            </a:lvl7pPr>
            <a:lvl8pPr marL="2981115" indent="0">
              <a:buNone/>
              <a:defRPr sz="800"/>
            </a:lvl8pPr>
            <a:lvl9pPr marL="3407000" indent="0">
              <a:buNone/>
              <a:defRPr sz="800"/>
            </a:lvl9pPr>
          </a:lstStyle>
          <a:p>
            <a:pPr lvl="0"/>
            <a:r>
              <a:rPr lang="en-US" smtClean="0"/>
              <a:t>Click to edit Master text styles</a:t>
            </a:r>
          </a:p>
        </p:txBody>
      </p:sp>
    </p:spTree>
    <p:extLst>
      <p:ext uri="{BB962C8B-B14F-4D97-AF65-F5344CB8AC3E}">
        <p14:creationId xmlns:p14="http://schemas.microsoft.com/office/powerpoint/2010/main" val="66570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97" y="4801195"/>
            <a:ext cx="5487293"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997" y="613172"/>
            <a:ext cx="5487293" cy="4115098"/>
          </a:xfrm>
        </p:spPr>
        <p:txBody>
          <a:bodyPr lIns="85188" tIns="42604" rIns="85188" bIns="42604"/>
          <a:lstStyle>
            <a:lvl1pPr marL="0" indent="0">
              <a:buNone/>
              <a:defRPr sz="3000"/>
            </a:lvl1pPr>
            <a:lvl2pPr marL="425875" indent="0">
              <a:buNone/>
              <a:defRPr sz="2600"/>
            </a:lvl2pPr>
            <a:lvl3pPr marL="851755" indent="0">
              <a:buNone/>
              <a:defRPr sz="2300"/>
            </a:lvl3pPr>
            <a:lvl4pPr marL="1277633" indent="0">
              <a:buNone/>
              <a:defRPr sz="1900"/>
            </a:lvl4pPr>
            <a:lvl5pPr marL="1703508" indent="0">
              <a:buNone/>
              <a:defRPr sz="1900"/>
            </a:lvl5pPr>
            <a:lvl6pPr marL="2129367" indent="0">
              <a:buNone/>
              <a:defRPr sz="1900"/>
            </a:lvl6pPr>
            <a:lvl7pPr marL="2555248" indent="0">
              <a:buNone/>
              <a:defRPr sz="1900"/>
            </a:lvl7pPr>
            <a:lvl8pPr marL="2981115" indent="0">
              <a:buNone/>
              <a:defRPr sz="1900"/>
            </a:lvl8pPr>
            <a:lvl9pPr marL="3407000" indent="0">
              <a:buNone/>
              <a:defRPr sz="1900"/>
            </a:lvl9pPr>
          </a:lstStyle>
          <a:p>
            <a:pPr lvl="0"/>
            <a:endParaRPr lang="en-US" noProof="0" smtClean="0"/>
          </a:p>
        </p:txBody>
      </p:sp>
      <p:sp>
        <p:nvSpPr>
          <p:cNvPr id="4" name="Text Placeholder 3"/>
          <p:cNvSpPr>
            <a:spLocks noGrp="1"/>
          </p:cNvSpPr>
          <p:nvPr>
            <p:ph type="body" sz="half" idx="2"/>
          </p:nvPr>
        </p:nvSpPr>
        <p:spPr>
          <a:xfrm>
            <a:off x="1791997" y="5366750"/>
            <a:ext cx="5487293" cy="805161"/>
          </a:xfrm>
        </p:spPr>
        <p:txBody>
          <a:bodyPr/>
          <a:lstStyle>
            <a:lvl1pPr marL="0" indent="0">
              <a:buNone/>
              <a:defRPr sz="1300"/>
            </a:lvl1pPr>
            <a:lvl2pPr marL="425875" indent="0">
              <a:buNone/>
              <a:defRPr sz="1100"/>
            </a:lvl2pPr>
            <a:lvl3pPr marL="851755" indent="0">
              <a:buNone/>
              <a:defRPr sz="900"/>
            </a:lvl3pPr>
            <a:lvl4pPr marL="1277633" indent="0">
              <a:buNone/>
              <a:defRPr sz="800"/>
            </a:lvl4pPr>
            <a:lvl5pPr marL="1703508" indent="0">
              <a:buNone/>
              <a:defRPr sz="800"/>
            </a:lvl5pPr>
            <a:lvl6pPr marL="2129367" indent="0">
              <a:buNone/>
              <a:defRPr sz="800"/>
            </a:lvl6pPr>
            <a:lvl7pPr marL="2555248" indent="0">
              <a:buNone/>
              <a:defRPr sz="800"/>
            </a:lvl7pPr>
            <a:lvl8pPr marL="2981115" indent="0">
              <a:buNone/>
              <a:defRPr sz="800"/>
            </a:lvl8pPr>
            <a:lvl9pPr marL="3407000" indent="0">
              <a:buNone/>
              <a:defRPr sz="800"/>
            </a:lvl9pPr>
          </a:lstStyle>
          <a:p>
            <a:pPr lvl="0"/>
            <a:r>
              <a:rPr lang="en-US" smtClean="0"/>
              <a:t>Click to edit Master text styles</a:t>
            </a:r>
          </a:p>
        </p:txBody>
      </p:sp>
    </p:spTree>
    <p:extLst>
      <p:ext uri="{BB962C8B-B14F-4D97-AF65-F5344CB8AC3E}">
        <p14:creationId xmlns:p14="http://schemas.microsoft.com/office/powerpoint/2010/main" val="3169375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602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102" y="965902"/>
            <a:ext cx="1788914" cy="52327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6895" y="965902"/>
            <a:ext cx="5228332" cy="52327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75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lvl2pPr>
              <a:defRPr/>
            </a:lvl2pPr>
            <a:lvl3pPr marL="634960" indent="-292082">
              <a:buFont typeface="Arial" pitchFamily="34" charset="0"/>
              <a:buChar char="−"/>
              <a:defRPr baseline="0"/>
            </a:lvl3pPr>
            <a:lvl4pPr marL="914343" indent="-228586">
              <a:buFont typeface="Arial" pitchFamily="34" charset="0"/>
              <a:buChar char="•"/>
              <a:defRPr/>
            </a:lvl4pPr>
            <a:lvl5pPr marL="1257221" indent="-279383">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408956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4"/>
            <a:ext cx="7160121" cy="53280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6899" y="1626692"/>
            <a:ext cx="3507878" cy="4572000"/>
          </a:xfrm>
        </p:spPr>
        <p:txBody>
          <a:bodyPr lIns="85188" tIns="42604" rIns="85188" bIns="42604"/>
          <a:lstStyle/>
          <a:p>
            <a:pPr lvl="0"/>
            <a:endParaRPr lang="en-US" noProof="0" smtClean="0"/>
          </a:p>
        </p:txBody>
      </p:sp>
      <p:sp>
        <p:nvSpPr>
          <p:cNvPr id="4" name="Text Placeholder 3"/>
          <p:cNvSpPr>
            <a:spLocks noGrp="1"/>
          </p:cNvSpPr>
          <p:nvPr>
            <p:ph type="body" sz="half" idx="2"/>
          </p:nvPr>
        </p:nvSpPr>
        <p:spPr>
          <a:xfrm>
            <a:off x="4997686" y="1626692"/>
            <a:ext cx="35093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88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4"/>
            <a:ext cx="7160121" cy="53280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46899" y="1626692"/>
            <a:ext cx="7160121" cy="4572000"/>
          </a:xfrm>
        </p:spPr>
        <p:txBody>
          <a:bodyPr lIns="85188" tIns="42604" rIns="85188" bIns="42604"/>
          <a:lstStyle/>
          <a:p>
            <a:pPr lvl="0"/>
            <a:endParaRPr lang="en-US" noProof="0" smtClean="0"/>
          </a:p>
        </p:txBody>
      </p:sp>
    </p:spTree>
    <p:extLst>
      <p:ext uri="{BB962C8B-B14F-4D97-AF65-F5344CB8AC3E}">
        <p14:creationId xmlns:p14="http://schemas.microsoft.com/office/powerpoint/2010/main" val="1414163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4"/>
            <a:ext cx="7160121" cy="53280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46899" y="1626692"/>
            <a:ext cx="7160121" cy="4572000"/>
          </a:xfrm>
        </p:spPr>
        <p:txBody>
          <a:bodyPr lIns="85188" tIns="42604" rIns="85188" bIns="42604"/>
          <a:lstStyle/>
          <a:p>
            <a:pPr lvl="0"/>
            <a:endParaRPr lang="en-US" noProof="0" smtClean="0"/>
          </a:p>
        </p:txBody>
      </p:sp>
    </p:spTree>
    <p:extLst>
      <p:ext uri="{BB962C8B-B14F-4D97-AF65-F5344CB8AC3E}">
        <p14:creationId xmlns:p14="http://schemas.microsoft.com/office/powerpoint/2010/main" val="344548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962025"/>
            <a:ext cx="7162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30789"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79923" y="1524000"/>
            <a:ext cx="351366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79923" y="3886200"/>
            <a:ext cx="351366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33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962025"/>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30742"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9876"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0047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203" y="2129731"/>
            <a:ext cx="7771805"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196" y="3886011"/>
            <a:ext cx="6399609" cy="1753195"/>
          </a:xfrm>
        </p:spPr>
        <p:txBody>
          <a:bodyPr/>
          <a:lstStyle>
            <a:lvl1pPr marL="0" indent="0" algn="ctr">
              <a:buNone/>
              <a:defRPr/>
            </a:lvl1pPr>
            <a:lvl2pPr marL="425902" indent="0" algn="ctr">
              <a:buNone/>
              <a:defRPr/>
            </a:lvl2pPr>
            <a:lvl3pPr marL="851809" indent="0" algn="ctr">
              <a:buNone/>
              <a:defRPr/>
            </a:lvl3pPr>
            <a:lvl4pPr marL="1277713" indent="0" algn="ctr">
              <a:buNone/>
              <a:defRPr/>
            </a:lvl4pPr>
            <a:lvl5pPr marL="1703614" indent="0" algn="ctr">
              <a:buNone/>
              <a:defRPr/>
            </a:lvl5pPr>
            <a:lvl6pPr marL="2129500" indent="0" algn="ctr">
              <a:buNone/>
              <a:defRPr/>
            </a:lvl6pPr>
            <a:lvl7pPr marL="2555408" indent="0" algn="ctr">
              <a:buNone/>
              <a:defRPr/>
            </a:lvl7pPr>
            <a:lvl8pPr marL="2981301" indent="0" algn="ctr">
              <a:buNone/>
              <a:defRPr/>
            </a:lvl8pPr>
            <a:lvl9pPr marL="34072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6668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85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21" y="4406801"/>
            <a:ext cx="7773293" cy="1361777"/>
          </a:xfrm>
        </p:spPr>
        <p:txBody>
          <a:bodyPr/>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1921" y="2906613"/>
            <a:ext cx="7773293" cy="1500188"/>
          </a:xfrm>
        </p:spPr>
        <p:txBody>
          <a:bodyPr anchor="b"/>
          <a:lstStyle>
            <a:lvl1pPr marL="0" indent="0">
              <a:buNone/>
              <a:defRPr sz="1900"/>
            </a:lvl1pPr>
            <a:lvl2pPr marL="425902" indent="0">
              <a:buNone/>
              <a:defRPr sz="1700"/>
            </a:lvl2pPr>
            <a:lvl3pPr marL="851809" indent="0">
              <a:buNone/>
              <a:defRPr sz="1500"/>
            </a:lvl3pPr>
            <a:lvl4pPr marL="1277713" indent="0">
              <a:buNone/>
              <a:defRPr sz="1300"/>
            </a:lvl4pPr>
            <a:lvl5pPr marL="1703614" indent="0">
              <a:buNone/>
              <a:defRPr sz="1300"/>
            </a:lvl5pPr>
            <a:lvl6pPr marL="2129500" indent="0">
              <a:buNone/>
              <a:defRPr sz="1300"/>
            </a:lvl6pPr>
            <a:lvl7pPr marL="2555408" indent="0">
              <a:buNone/>
              <a:defRPr sz="1300"/>
            </a:lvl7pPr>
            <a:lvl8pPr marL="2981301" indent="0">
              <a:buNone/>
              <a:defRPr sz="1300"/>
            </a:lvl8pPr>
            <a:lvl9pPr marL="3407213" indent="0">
              <a:buNone/>
              <a:defRPr sz="1300"/>
            </a:lvl9pPr>
          </a:lstStyle>
          <a:p>
            <a:pPr lvl="0"/>
            <a:r>
              <a:rPr lang="en-US" smtClean="0"/>
              <a:t>Click to edit Master text styles</a:t>
            </a:r>
          </a:p>
        </p:txBody>
      </p:sp>
    </p:spTree>
    <p:extLst>
      <p:ext uri="{BB962C8B-B14F-4D97-AF65-F5344CB8AC3E}">
        <p14:creationId xmlns:p14="http://schemas.microsoft.com/office/powerpoint/2010/main" val="273671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6899" y="1626692"/>
            <a:ext cx="3507878" cy="45720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686" y="1626692"/>
            <a:ext cx="3509367" cy="457200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31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08" y="275333"/>
            <a:ext cx="823019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909" y="1534522"/>
            <a:ext cx="4040683" cy="639961"/>
          </a:xfrm>
        </p:spPr>
        <p:txBody>
          <a:bodyPr anchor="b"/>
          <a:lstStyle>
            <a:lvl1pPr marL="0" indent="0">
              <a:buNone/>
              <a:defRPr sz="2300" b="1"/>
            </a:lvl1pPr>
            <a:lvl2pPr marL="425902" indent="0">
              <a:buNone/>
              <a:defRPr sz="1900" b="1"/>
            </a:lvl2pPr>
            <a:lvl3pPr marL="851809" indent="0">
              <a:buNone/>
              <a:defRPr sz="1700" b="1"/>
            </a:lvl3pPr>
            <a:lvl4pPr marL="1277713" indent="0">
              <a:buNone/>
              <a:defRPr sz="1500" b="1"/>
            </a:lvl4pPr>
            <a:lvl5pPr marL="1703614" indent="0">
              <a:buNone/>
              <a:defRPr sz="1500" b="1"/>
            </a:lvl5pPr>
            <a:lvl6pPr marL="2129500" indent="0">
              <a:buNone/>
              <a:defRPr sz="1500" b="1"/>
            </a:lvl6pPr>
            <a:lvl7pPr marL="2555408" indent="0">
              <a:buNone/>
              <a:defRPr sz="1500" b="1"/>
            </a:lvl7pPr>
            <a:lvl8pPr marL="2981301" indent="0">
              <a:buNone/>
              <a:defRPr sz="1500" b="1"/>
            </a:lvl8pPr>
            <a:lvl9pPr marL="340721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909" y="2174380"/>
            <a:ext cx="404068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26" y="1534522"/>
            <a:ext cx="4042172" cy="639961"/>
          </a:xfrm>
        </p:spPr>
        <p:txBody>
          <a:bodyPr anchor="b"/>
          <a:lstStyle>
            <a:lvl1pPr marL="0" indent="0">
              <a:buNone/>
              <a:defRPr sz="2300" b="1"/>
            </a:lvl1pPr>
            <a:lvl2pPr marL="425902" indent="0">
              <a:buNone/>
              <a:defRPr sz="1900" b="1"/>
            </a:lvl2pPr>
            <a:lvl3pPr marL="851809" indent="0">
              <a:buNone/>
              <a:defRPr sz="1700" b="1"/>
            </a:lvl3pPr>
            <a:lvl4pPr marL="1277713" indent="0">
              <a:buNone/>
              <a:defRPr sz="1500" b="1"/>
            </a:lvl4pPr>
            <a:lvl5pPr marL="1703614" indent="0">
              <a:buNone/>
              <a:defRPr sz="1500" b="1"/>
            </a:lvl5pPr>
            <a:lvl6pPr marL="2129500" indent="0">
              <a:buNone/>
              <a:defRPr sz="1500" b="1"/>
            </a:lvl6pPr>
            <a:lvl7pPr marL="2555408" indent="0">
              <a:buNone/>
              <a:defRPr sz="1500" b="1"/>
            </a:lvl7pPr>
            <a:lvl8pPr marL="2981301" indent="0">
              <a:buNone/>
              <a:defRPr sz="1500" b="1"/>
            </a:lvl8pPr>
            <a:lvl9pPr marL="340721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926" y="2174380"/>
            <a:ext cx="404217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3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486" indent="0">
              <a:buNone/>
              <a:defRPr sz="2000" b="1"/>
            </a:lvl2pPr>
            <a:lvl3pPr marL="912974" indent="0">
              <a:buNone/>
              <a:defRPr sz="1800" b="1"/>
            </a:lvl3pPr>
            <a:lvl4pPr marL="1369459" indent="0">
              <a:buNone/>
              <a:defRPr sz="1600" b="1"/>
            </a:lvl4pPr>
            <a:lvl5pPr marL="1825946" indent="0">
              <a:buNone/>
              <a:defRPr sz="1600" b="1"/>
            </a:lvl5pPr>
            <a:lvl6pPr marL="2282438" indent="0">
              <a:buNone/>
              <a:defRPr sz="1600" b="1"/>
            </a:lvl6pPr>
            <a:lvl7pPr marL="2738917" indent="0">
              <a:buNone/>
              <a:defRPr sz="1600" b="1"/>
            </a:lvl7pPr>
            <a:lvl8pPr marL="3195403" indent="0">
              <a:buNone/>
              <a:defRPr sz="1600" b="1"/>
            </a:lvl8pPr>
            <a:lvl9pPr marL="3651891"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7"/>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0" y="1295402"/>
            <a:ext cx="4041775" cy="639762"/>
          </a:xfrm>
        </p:spPr>
        <p:txBody>
          <a:bodyPr anchor="b">
            <a:normAutofit/>
          </a:bodyPr>
          <a:lstStyle>
            <a:lvl1pPr marL="0" indent="0">
              <a:buNone/>
              <a:defRPr sz="2200" b="0">
                <a:latin typeface="Arial" pitchFamily="34" charset="0"/>
                <a:cs typeface="Arial" pitchFamily="34" charset="0"/>
              </a:defRPr>
            </a:lvl1pPr>
            <a:lvl2pPr marL="456486" indent="0">
              <a:buNone/>
              <a:defRPr sz="2000" b="1"/>
            </a:lvl2pPr>
            <a:lvl3pPr marL="912974" indent="0">
              <a:buNone/>
              <a:defRPr sz="1800" b="1"/>
            </a:lvl3pPr>
            <a:lvl4pPr marL="1369459" indent="0">
              <a:buNone/>
              <a:defRPr sz="1600" b="1"/>
            </a:lvl4pPr>
            <a:lvl5pPr marL="1825946" indent="0">
              <a:buNone/>
              <a:defRPr sz="1600" b="1"/>
            </a:lvl5pPr>
            <a:lvl6pPr marL="2282438" indent="0">
              <a:buNone/>
              <a:defRPr sz="1600" b="1"/>
            </a:lvl6pPr>
            <a:lvl7pPr marL="2738917" indent="0">
              <a:buNone/>
              <a:defRPr sz="1600" b="1"/>
            </a:lvl7pPr>
            <a:lvl8pPr marL="3195403" indent="0">
              <a:buNone/>
              <a:defRPr sz="1600" b="1"/>
            </a:lvl8pPr>
            <a:lvl9pPr marL="3651891"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0" y="1935187"/>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07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2059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020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05" y="272464"/>
            <a:ext cx="3009305"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4957" y="272368"/>
            <a:ext cx="5112247"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05" y="1434768"/>
            <a:ext cx="3009305" cy="4691063"/>
          </a:xfrm>
        </p:spPr>
        <p:txBody>
          <a:bodyPr/>
          <a:lstStyle>
            <a:lvl1pPr marL="0" indent="0">
              <a:buNone/>
              <a:defRPr sz="1300"/>
            </a:lvl1pPr>
            <a:lvl2pPr marL="425902" indent="0">
              <a:buNone/>
              <a:defRPr sz="1100"/>
            </a:lvl2pPr>
            <a:lvl3pPr marL="851809" indent="0">
              <a:buNone/>
              <a:defRPr sz="900"/>
            </a:lvl3pPr>
            <a:lvl4pPr marL="1277713" indent="0">
              <a:buNone/>
              <a:defRPr sz="800"/>
            </a:lvl4pPr>
            <a:lvl5pPr marL="1703614" indent="0">
              <a:buNone/>
              <a:defRPr sz="800"/>
            </a:lvl5pPr>
            <a:lvl6pPr marL="2129500" indent="0">
              <a:buNone/>
              <a:defRPr sz="800"/>
            </a:lvl6pPr>
            <a:lvl7pPr marL="2555408" indent="0">
              <a:buNone/>
              <a:defRPr sz="800"/>
            </a:lvl7pPr>
            <a:lvl8pPr marL="2981301" indent="0">
              <a:buNone/>
              <a:defRPr sz="800"/>
            </a:lvl8pPr>
            <a:lvl9pPr marL="3407213" indent="0">
              <a:buNone/>
              <a:defRPr sz="800"/>
            </a:lvl9pPr>
          </a:lstStyle>
          <a:p>
            <a:pPr lvl="0"/>
            <a:r>
              <a:rPr lang="en-US" smtClean="0"/>
              <a:t>Click to edit Master text styles</a:t>
            </a:r>
          </a:p>
        </p:txBody>
      </p:sp>
    </p:spTree>
    <p:extLst>
      <p:ext uri="{BB962C8B-B14F-4D97-AF65-F5344CB8AC3E}">
        <p14:creationId xmlns:p14="http://schemas.microsoft.com/office/powerpoint/2010/main" val="778676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96" y="4801195"/>
            <a:ext cx="5487293"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996" y="613172"/>
            <a:ext cx="5487293" cy="4115098"/>
          </a:xfrm>
        </p:spPr>
        <p:txBody>
          <a:bodyPr lIns="85193" tIns="42606" rIns="85193" bIns="42606"/>
          <a:lstStyle>
            <a:lvl1pPr marL="0" indent="0">
              <a:buNone/>
              <a:defRPr sz="3000"/>
            </a:lvl1pPr>
            <a:lvl2pPr marL="425902" indent="0">
              <a:buNone/>
              <a:defRPr sz="2600"/>
            </a:lvl2pPr>
            <a:lvl3pPr marL="851809" indent="0">
              <a:buNone/>
              <a:defRPr sz="2300"/>
            </a:lvl3pPr>
            <a:lvl4pPr marL="1277713" indent="0">
              <a:buNone/>
              <a:defRPr sz="1900"/>
            </a:lvl4pPr>
            <a:lvl5pPr marL="1703614" indent="0">
              <a:buNone/>
              <a:defRPr sz="1900"/>
            </a:lvl5pPr>
            <a:lvl6pPr marL="2129500" indent="0">
              <a:buNone/>
              <a:defRPr sz="1900"/>
            </a:lvl6pPr>
            <a:lvl7pPr marL="2555408" indent="0">
              <a:buNone/>
              <a:defRPr sz="1900"/>
            </a:lvl7pPr>
            <a:lvl8pPr marL="2981301" indent="0">
              <a:buNone/>
              <a:defRPr sz="1900"/>
            </a:lvl8pPr>
            <a:lvl9pPr marL="3407213" indent="0">
              <a:buNone/>
              <a:defRPr sz="1900"/>
            </a:lvl9pPr>
          </a:lstStyle>
          <a:p>
            <a:pPr lvl="0"/>
            <a:endParaRPr lang="en-US" noProof="0" smtClean="0"/>
          </a:p>
        </p:txBody>
      </p:sp>
      <p:sp>
        <p:nvSpPr>
          <p:cNvPr id="4" name="Text Placeholder 3"/>
          <p:cNvSpPr>
            <a:spLocks noGrp="1"/>
          </p:cNvSpPr>
          <p:nvPr>
            <p:ph type="body" sz="half" idx="2"/>
          </p:nvPr>
        </p:nvSpPr>
        <p:spPr>
          <a:xfrm>
            <a:off x="1791996" y="5366750"/>
            <a:ext cx="5487293" cy="805161"/>
          </a:xfrm>
        </p:spPr>
        <p:txBody>
          <a:bodyPr/>
          <a:lstStyle>
            <a:lvl1pPr marL="0" indent="0">
              <a:buNone/>
              <a:defRPr sz="1300"/>
            </a:lvl1pPr>
            <a:lvl2pPr marL="425902" indent="0">
              <a:buNone/>
              <a:defRPr sz="1100"/>
            </a:lvl2pPr>
            <a:lvl3pPr marL="851809" indent="0">
              <a:buNone/>
              <a:defRPr sz="900"/>
            </a:lvl3pPr>
            <a:lvl4pPr marL="1277713" indent="0">
              <a:buNone/>
              <a:defRPr sz="800"/>
            </a:lvl4pPr>
            <a:lvl5pPr marL="1703614" indent="0">
              <a:buNone/>
              <a:defRPr sz="800"/>
            </a:lvl5pPr>
            <a:lvl6pPr marL="2129500" indent="0">
              <a:buNone/>
              <a:defRPr sz="800"/>
            </a:lvl6pPr>
            <a:lvl7pPr marL="2555408" indent="0">
              <a:buNone/>
              <a:defRPr sz="800"/>
            </a:lvl7pPr>
            <a:lvl8pPr marL="2981301" indent="0">
              <a:buNone/>
              <a:defRPr sz="800"/>
            </a:lvl8pPr>
            <a:lvl9pPr marL="3407213" indent="0">
              <a:buNone/>
              <a:defRPr sz="800"/>
            </a:lvl9pPr>
          </a:lstStyle>
          <a:p>
            <a:pPr lvl="0"/>
            <a:r>
              <a:rPr lang="en-US" smtClean="0"/>
              <a:t>Click to edit Master text styles</a:t>
            </a:r>
          </a:p>
        </p:txBody>
      </p:sp>
    </p:spTree>
    <p:extLst>
      <p:ext uri="{BB962C8B-B14F-4D97-AF65-F5344CB8AC3E}">
        <p14:creationId xmlns:p14="http://schemas.microsoft.com/office/powerpoint/2010/main" val="3581846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987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102" y="965902"/>
            <a:ext cx="1788914" cy="52327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6895" y="965902"/>
            <a:ext cx="5228332" cy="52327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4876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3"/>
            <a:ext cx="7160121" cy="53280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6899" y="1626692"/>
            <a:ext cx="3507878" cy="4572000"/>
          </a:xfrm>
        </p:spPr>
        <p:txBody>
          <a:bodyPr lIns="85193" tIns="42606" rIns="85193" bIns="42606"/>
          <a:lstStyle/>
          <a:p>
            <a:pPr lvl="0"/>
            <a:endParaRPr lang="en-US" noProof="0" smtClean="0"/>
          </a:p>
        </p:txBody>
      </p:sp>
      <p:sp>
        <p:nvSpPr>
          <p:cNvPr id="4" name="Text Placeholder 3"/>
          <p:cNvSpPr>
            <a:spLocks noGrp="1"/>
          </p:cNvSpPr>
          <p:nvPr>
            <p:ph type="body" sz="half" idx="2"/>
          </p:nvPr>
        </p:nvSpPr>
        <p:spPr>
          <a:xfrm>
            <a:off x="4997686" y="1626692"/>
            <a:ext cx="35093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23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3"/>
            <a:ext cx="7160121" cy="53280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46899" y="1626692"/>
            <a:ext cx="7160121" cy="4572000"/>
          </a:xfrm>
        </p:spPr>
        <p:txBody>
          <a:bodyPr lIns="85193" tIns="42606" rIns="85193" bIns="42606"/>
          <a:lstStyle/>
          <a:p>
            <a:pPr lvl="0"/>
            <a:endParaRPr lang="en-US" noProof="0" smtClean="0"/>
          </a:p>
        </p:txBody>
      </p:sp>
    </p:spTree>
    <p:extLst>
      <p:ext uri="{BB962C8B-B14F-4D97-AF65-F5344CB8AC3E}">
        <p14:creationId xmlns:p14="http://schemas.microsoft.com/office/powerpoint/2010/main" val="173320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46899" y="966003"/>
            <a:ext cx="7160121" cy="53280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46899" y="1626692"/>
            <a:ext cx="7160121" cy="4572000"/>
          </a:xfrm>
        </p:spPr>
        <p:txBody>
          <a:bodyPr lIns="85193" tIns="42606" rIns="85193" bIns="42606"/>
          <a:lstStyle/>
          <a:p>
            <a:pPr lvl="0"/>
            <a:endParaRPr lang="en-US" noProof="0" smtClean="0"/>
          </a:p>
        </p:txBody>
      </p:sp>
    </p:spTree>
    <p:extLst>
      <p:ext uri="{BB962C8B-B14F-4D97-AF65-F5344CB8AC3E}">
        <p14:creationId xmlns:p14="http://schemas.microsoft.com/office/powerpoint/2010/main" val="30384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962025"/>
            <a:ext cx="7162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30788"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79922" y="1524000"/>
            <a:ext cx="351366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79922" y="3886200"/>
            <a:ext cx="351366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5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849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679" y="962025"/>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30741"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9875" y="1524000"/>
            <a:ext cx="35136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552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24"/>
            <a:ext cx="7772400" cy="1470025"/>
          </a:xfrm>
        </p:spPr>
        <p:txBody>
          <a:bodyPr>
            <a:normAutofit/>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581400"/>
            <a:ext cx="6400800" cy="160020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5649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388973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6"/>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9" y="1295402"/>
            <a:ext cx="4041775"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49" y="1935186"/>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226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001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8998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6"/>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9" y="1295402"/>
            <a:ext cx="4041775"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49" y="1935186"/>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231361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243305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762000"/>
          </a:xfrm>
        </p:spPr>
        <p:txBody>
          <a:bodyPr/>
          <a:lstStyle>
            <a:lvl1pPr>
              <a:defRPr b="1"/>
            </a:lvl1pPr>
          </a:lstStyle>
          <a:p>
            <a:endParaRPr lang="en-US" dirty="0"/>
          </a:p>
        </p:txBody>
      </p:sp>
    </p:spTree>
    <p:extLst>
      <p:ext uri="{BB962C8B-B14F-4D97-AF65-F5344CB8AC3E}">
        <p14:creationId xmlns:p14="http://schemas.microsoft.com/office/powerpoint/2010/main" val="267843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28134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6899" y="965956"/>
            <a:ext cx="7160121" cy="53280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6899" y="1626692"/>
            <a:ext cx="3507878" cy="4572000"/>
          </a:xfrm>
        </p:spPr>
        <p:txBody>
          <a:bodyPr lIns="85428" tIns="42724" rIns="85428" bIns="42724"/>
          <a:lstStyle/>
          <a:p>
            <a:pPr lvl="0"/>
            <a:endParaRPr lang="en-US" noProof="0" smtClean="0"/>
          </a:p>
        </p:txBody>
      </p:sp>
      <p:sp>
        <p:nvSpPr>
          <p:cNvPr id="4" name="Text Placeholder 3"/>
          <p:cNvSpPr>
            <a:spLocks noGrp="1"/>
          </p:cNvSpPr>
          <p:nvPr>
            <p:ph type="body" sz="half" idx="2"/>
          </p:nvPr>
        </p:nvSpPr>
        <p:spPr>
          <a:xfrm>
            <a:off x="4997686" y="1626692"/>
            <a:ext cx="350936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299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4805" y="837903"/>
            <a:ext cx="7163098" cy="57909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8296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39"/>
          <p:cNvPicPr>
            <a:picLocks noChangeAspect="1" noChangeArrowheads="1"/>
          </p:cNvPicPr>
          <p:nvPr/>
        </p:nvPicPr>
        <p:blipFill>
          <a:blip r:embed="rId3" cstate="print"/>
          <a:srcRect/>
          <a:stretch>
            <a:fillRect/>
          </a:stretch>
        </p:blipFill>
        <p:spPr bwMode="auto">
          <a:xfrm>
            <a:off x="7435754" y="5850165"/>
            <a:ext cx="968375" cy="914400"/>
          </a:xfrm>
          <a:prstGeom prst="rect">
            <a:avLst/>
          </a:prstGeom>
          <a:noFill/>
          <a:ln w="9525">
            <a:noFill/>
            <a:miter lim="800000"/>
            <a:headEnd/>
            <a:tailEnd/>
          </a:ln>
        </p:spPr>
      </p:pic>
      <p:sp>
        <p:nvSpPr>
          <p:cNvPr id="40965" name="Rectangle 4"/>
          <p:cNvSpPr>
            <a:spLocks noGrp="1" noChangeArrowheads="1"/>
          </p:cNvSpPr>
          <p:nvPr>
            <p:ph type="ctrTitle"/>
          </p:nvPr>
        </p:nvSpPr>
        <p:spPr>
          <a:xfrm>
            <a:off x="685800" y="301625"/>
            <a:ext cx="7772400" cy="1470025"/>
          </a:xfrm>
        </p:spPr>
        <p:txBody>
          <a:bodyPr/>
          <a:lstStyle>
            <a:lvl1pPr algn="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eaLnBrk="0" hangingPunct="0">
              <a:defRPr>
                <a:solidFill>
                  <a:schemeClr val="tx1"/>
                </a:solidFill>
              </a:defRPr>
            </a:lvl1pPr>
          </a:lstStyle>
          <a:p>
            <a:pPr>
              <a:defRPr/>
            </a:pPr>
            <a:fld id="{8CA083D7-DD03-471F-811F-43B6599BD76A}" type="datetimeFigureOut">
              <a:rPr lang="en-US">
                <a:solidFill>
                  <a:prstClr val="black"/>
                </a:solidFill>
              </a:rPr>
              <a:pPr>
                <a:defRPr/>
              </a:pPr>
              <a:t>5/31/2016</a:t>
            </a:fld>
            <a:endParaRPr lang="en-US" dirty="0">
              <a:solidFill>
                <a:prstClr val="black"/>
              </a:solidFill>
            </a:endParaRPr>
          </a:p>
        </p:txBody>
      </p:sp>
      <p:sp>
        <p:nvSpPr>
          <p:cNvPr id="7" name="Rectangle 6"/>
          <p:cNvSpPr>
            <a:spLocks noGrp="1" noChangeArrowheads="1"/>
          </p:cNvSpPr>
          <p:nvPr>
            <p:ph type="ftr" sz="quarter" idx="11"/>
          </p:nvPr>
        </p:nvSpPr>
        <p:spPr/>
        <p:txBody>
          <a:bodyPr/>
          <a:lstStyle>
            <a:lvl1pPr eaLnBrk="0" hangingPunct="0">
              <a:defRPr>
                <a:solidFill>
                  <a:schemeClr val="tx1"/>
                </a:solidFill>
              </a:defRPr>
            </a:lvl1pPr>
          </a:lstStyle>
          <a:p>
            <a:pPr>
              <a:defRPr/>
            </a:pPr>
            <a:endParaRPr lang="en-US" dirty="0">
              <a:solidFill>
                <a:prstClr val="black"/>
              </a:solidFill>
            </a:endParaRPr>
          </a:p>
        </p:txBody>
      </p:sp>
      <p:sp>
        <p:nvSpPr>
          <p:cNvPr id="8" name="Rectangle 7"/>
          <p:cNvSpPr>
            <a:spLocks noGrp="1" noChangeArrowheads="1"/>
          </p:cNvSpPr>
          <p:nvPr>
            <p:ph type="sldNum" sz="quarter" idx="12"/>
          </p:nvPr>
        </p:nvSpPr>
        <p:spPr/>
        <p:txBody>
          <a:bodyPr/>
          <a:lstStyle>
            <a:lvl1pPr eaLnBrk="0" hangingPunct="0">
              <a:defRPr>
                <a:solidFill>
                  <a:schemeClr val="tx1"/>
                </a:solidFill>
              </a:defRPr>
            </a:lvl1pPr>
          </a:lstStyle>
          <a:p>
            <a:pPr>
              <a:defRPr/>
            </a:pPr>
            <a:fld id="{BA0E93ED-C791-44F9-9747-ECE07A6BD49E}" type="slidenum">
              <a:rPr lang="en-US">
                <a:solidFill>
                  <a:prstClr val="black"/>
                </a:solidFill>
              </a:rPr>
              <a:pPr>
                <a:defRPr/>
              </a:pPr>
              <a:t>‹#›</a:t>
            </a:fld>
            <a:endParaRPr lang="en-US" dirty="0">
              <a:solidFill>
                <a:prstClr val="black"/>
              </a:solidFill>
            </a:endParaRPr>
          </a:p>
        </p:txBody>
      </p:sp>
      <p:pic>
        <p:nvPicPr>
          <p:cNvPr id="10" name="Picture 9" descr="NIH_Logo_Mark_K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64940" y="6011333"/>
            <a:ext cx="963065" cy="604534"/>
          </a:xfrm>
          <a:prstGeom prst="rect">
            <a:avLst/>
          </a:prstGeom>
        </p:spPr>
      </p:pic>
    </p:spTree>
    <p:extLst>
      <p:ext uri="{BB962C8B-B14F-4D97-AF65-F5344CB8AC3E}">
        <p14:creationId xmlns:p14="http://schemas.microsoft.com/office/powerpoint/2010/main" val="155164102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0D50540-0C08-4278-A45F-A40131863445}" type="datetimeFigureOut">
              <a:rPr lang="en-US">
                <a:solidFill>
                  <a:prstClr val="black"/>
                </a:solidFill>
              </a:rPr>
              <a:pPr>
                <a:defRPr/>
              </a:pPr>
              <a:t>5/31/2016</a:t>
            </a:fld>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9C19145-A1FF-4E51-908E-05917128143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3122050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14B0588-FE0A-4ED7-9380-BCAE1A2152F1}" type="datetimeFigureOut">
              <a:rPr lang="en-US">
                <a:solidFill>
                  <a:prstClr val="black"/>
                </a:solidFill>
              </a:rPr>
              <a:pPr>
                <a:defRPr/>
              </a:pPr>
              <a:t>5/31/2016</a:t>
            </a:fld>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C4C4AF0-41B0-468C-989C-7C8C7F8FE61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43319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0813"/>
            <a:ext cx="40386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0813"/>
            <a:ext cx="40386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6A8F636-D492-454F-8569-D9F9B722822E}" type="datetimeFigureOut">
              <a:rPr lang="en-US">
                <a:solidFill>
                  <a:prstClr val="black"/>
                </a:solidFill>
              </a:rPr>
              <a:pPr>
                <a:defRPr/>
              </a:pPr>
              <a:t>5/31/2016</a:t>
            </a:fld>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08D269-006E-4F44-88D4-C6D2ABDBC32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771358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81DB6BB3-DE07-4DB8-B4AC-AE57374D03D4}" type="datetimeFigureOut">
              <a:rPr lang="en-US">
                <a:solidFill>
                  <a:prstClr val="black"/>
                </a:solidFill>
              </a:rPr>
              <a:pPr>
                <a:defRPr/>
              </a:pPr>
              <a:t>5/31/2016</a:t>
            </a:fld>
            <a:endParaRPr lang="en-US" dirty="0">
              <a:solidFill>
                <a:prstClr val="black"/>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16DD327-1CF5-4B70-948E-362B98654A3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12904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E707A0A-FE11-41B2-95E8-AE67D4871EC0}" type="datetimeFigureOut">
              <a:rPr lang="en-US">
                <a:solidFill>
                  <a:prstClr val="black"/>
                </a:solidFill>
              </a:rPr>
              <a:pPr>
                <a:defRPr/>
              </a:pPr>
              <a:t>5/31/2016</a:t>
            </a:fld>
            <a:endParaRPr lang="en-US" dirty="0">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AC350F7-0307-4AAB-9980-78FA88D60E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479703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93FA309-096C-4A15-8853-D6041EF1F2C0}" type="datetimeFigureOut">
              <a:rPr lang="en-US">
                <a:solidFill>
                  <a:prstClr val="black"/>
                </a:solidFill>
              </a:rPr>
              <a:pPr>
                <a:defRPr/>
              </a:pPr>
              <a:t>5/31/2016</a:t>
            </a:fld>
            <a:endParaRPr lang="en-US" dirty="0">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0DA7C89-BC19-4667-830E-21C510E9443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57937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B7CBA0-1AF2-464B-9152-512B381B187D}" type="datetimeFigureOut">
              <a:rPr lang="en-US">
                <a:solidFill>
                  <a:prstClr val="black"/>
                </a:solidFill>
              </a:rPr>
              <a:pPr>
                <a:defRPr/>
              </a:pPr>
              <a:t>5/31/2016</a:t>
            </a:fld>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08C3E25-42E7-4CAE-8AAD-72D4A1472E4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425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486" indent="0">
              <a:buNone/>
              <a:defRPr sz="2000" b="1"/>
            </a:lvl2pPr>
            <a:lvl3pPr marL="912974" indent="0">
              <a:buNone/>
              <a:defRPr sz="1800" b="1"/>
            </a:lvl3pPr>
            <a:lvl4pPr marL="1369459" indent="0">
              <a:buNone/>
              <a:defRPr sz="1600" b="1"/>
            </a:lvl4pPr>
            <a:lvl5pPr marL="1825946" indent="0">
              <a:buNone/>
              <a:defRPr sz="1600" b="1"/>
            </a:lvl5pPr>
            <a:lvl6pPr marL="2282438" indent="0">
              <a:buNone/>
              <a:defRPr sz="1600" b="1"/>
            </a:lvl6pPr>
            <a:lvl7pPr marL="2738917" indent="0">
              <a:buNone/>
              <a:defRPr sz="1600" b="1"/>
            </a:lvl7pPr>
            <a:lvl8pPr marL="3195403" indent="0">
              <a:buNone/>
              <a:defRPr sz="1600" b="1"/>
            </a:lvl8pPr>
            <a:lvl9pPr marL="3651891"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7"/>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50" y="1295402"/>
            <a:ext cx="4041775" cy="639762"/>
          </a:xfrm>
        </p:spPr>
        <p:txBody>
          <a:bodyPr anchor="b">
            <a:normAutofit/>
          </a:bodyPr>
          <a:lstStyle>
            <a:lvl1pPr marL="0" indent="0">
              <a:buNone/>
              <a:defRPr sz="2200" b="0">
                <a:latin typeface="Arial" pitchFamily="34" charset="0"/>
                <a:cs typeface="Arial" pitchFamily="34" charset="0"/>
              </a:defRPr>
            </a:lvl1pPr>
            <a:lvl2pPr marL="456486" indent="0">
              <a:buNone/>
              <a:defRPr sz="2000" b="1"/>
            </a:lvl2pPr>
            <a:lvl3pPr marL="912974" indent="0">
              <a:buNone/>
              <a:defRPr sz="1800" b="1"/>
            </a:lvl3pPr>
            <a:lvl4pPr marL="1369459" indent="0">
              <a:buNone/>
              <a:defRPr sz="1600" b="1"/>
            </a:lvl4pPr>
            <a:lvl5pPr marL="1825946" indent="0">
              <a:buNone/>
              <a:defRPr sz="1600" b="1"/>
            </a:lvl5pPr>
            <a:lvl6pPr marL="2282438" indent="0">
              <a:buNone/>
              <a:defRPr sz="1600" b="1"/>
            </a:lvl6pPr>
            <a:lvl7pPr marL="2738917" indent="0">
              <a:buNone/>
              <a:defRPr sz="1600" b="1"/>
            </a:lvl7pPr>
            <a:lvl8pPr marL="3195403" indent="0">
              <a:buNone/>
              <a:defRPr sz="1600" b="1"/>
            </a:lvl8pPr>
            <a:lvl9pPr marL="3651891"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0" y="1935187"/>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203555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1756203-59C3-4865-9B33-E51ADDA01CB3}" type="datetimeFigureOut">
              <a:rPr lang="en-US">
                <a:solidFill>
                  <a:prstClr val="black"/>
                </a:solidFill>
              </a:rPr>
              <a:pPr>
                <a:defRPr/>
              </a:pPr>
              <a:t>5/31/2016</a:t>
            </a:fld>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7D1C7FE-E8AF-4D73-8E0C-FB7506C3C3D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79462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0F55D3B-A5C0-405D-8DAC-56807B8A4C23}" type="datetimeFigureOut">
              <a:rPr lang="en-US">
                <a:solidFill>
                  <a:prstClr val="black"/>
                </a:solidFill>
              </a:rPr>
              <a:pPr>
                <a:defRPr/>
              </a:pPr>
              <a:t>5/31/2016</a:t>
            </a:fld>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BCB8300-BEE9-49EF-A1B6-AF3E33B6DB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62668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9049305-EAF3-47F7-947F-27D962776D54}" type="datetimeFigureOut">
              <a:rPr lang="en-US">
                <a:solidFill>
                  <a:prstClr val="black"/>
                </a:solidFill>
              </a:rPr>
              <a:pPr>
                <a:defRPr/>
              </a:pPr>
              <a:t>5/31/2016</a:t>
            </a:fld>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16A2D37-C68C-4FE1-BF1A-3195CF6F0AD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617953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24"/>
            <a:ext cx="7772400" cy="1470025"/>
          </a:xfrm>
        </p:spPr>
        <p:txBody>
          <a:bodyPr>
            <a:normAutofit/>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581400"/>
            <a:ext cx="6400800" cy="1600200"/>
          </a:xfrm>
        </p:spPr>
        <p:txBody>
          <a:bodyPr/>
          <a:lstStyle>
            <a:lvl1pPr marL="0" indent="0" algn="l">
              <a:buNone/>
              <a:defRPr>
                <a:solidFill>
                  <a:schemeClr val="bg1">
                    <a:lumMod val="95000"/>
                  </a:schemeClr>
                </a:solidFill>
                <a:latin typeface="Arial" pitchFamily="34" charset="0"/>
                <a:cs typeface="Arial" pitchFamily="34" charset="0"/>
              </a:defRPr>
            </a:lvl1pPr>
            <a:lvl2pPr marL="456514" indent="0" algn="ctr">
              <a:buNone/>
              <a:defRPr>
                <a:solidFill>
                  <a:schemeClr val="tx1">
                    <a:tint val="75000"/>
                  </a:schemeClr>
                </a:solidFill>
              </a:defRPr>
            </a:lvl2pPr>
            <a:lvl3pPr marL="913031" indent="0" algn="ctr">
              <a:buNone/>
              <a:defRPr>
                <a:solidFill>
                  <a:schemeClr val="tx1">
                    <a:tint val="75000"/>
                  </a:schemeClr>
                </a:solidFill>
              </a:defRPr>
            </a:lvl3pPr>
            <a:lvl4pPr marL="1369544" indent="0" algn="ctr">
              <a:buNone/>
              <a:defRPr>
                <a:solidFill>
                  <a:schemeClr val="tx1">
                    <a:tint val="75000"/>
                  </a:schemeClr>
                </a:solidFill>
              </a:defRPr>
            </a:lvl4pPr>
            <a:lvl5pPr marL="1826060" indent="0" algn="ctr">
              <a:buNone/>
              <a:defRPr>
                <a:solidFill>
                  <a:schemeClr val="tx1">
                    <a:tint val="75000"/>
                  </a:schemeClr>
                </a:solidFill>
              </a:defRPr>
            </a:lvl5pPr>
            <a:lvl6pPr marL="2282580" indent="0" algn="ctr">
              <a:buNone/>
              <a:defRPr>
                <a:solidFill>
                  <a:schemeClr val="tx1">
                    <a:tint val="75000"/>
                  </a:schemeClr>
                </a:solidFill>
              </a:defRPr>
            </a:lvl6pPr>
            <a:lvl7pPr marL="2739088" indent="0" algn="ctr">
              <a:buNone/>
              <a:defRPr>
                <a:solidFill>
                  <a:schemeClr val="tx1">
                    <a:tint val="75000"/>
                  </a:schemeClr>
                </a:solidFill>
              </a:defRPr>
            </a:lvl7pPr>
            <a:lvl8pPr marL="3195603" indent="0" algn="ctr">
              <a:buNone/>
              <a:defRPr>
                <a:solidFill>
                  <a:schemeClr val="tx1">
                    <a:tint val="75000"/>
                  </a:schemeClr>
                </a:solidFill>
              </a:defRPr>
            </a:lvl8pPr>
            <a:lvl9pPr marL="365211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3565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baseline="0">
                <a:solidFill>
                  <a:schemeClr val="tx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lvl2pPr>
              <a:defRPr/>
            </a:lvl2pPr>
            <a:lvl3pPr marL="635000" indent="-292100">
              <a:buFont typeface="Arial" pitchFamily="34" charset="0"/>
              <a:buChar char="−"/>
              <a:defRPr baseline="0"/>
            </a:lvl3pPr>
            <a:lvl4pPr marL="914400" indent="-228600">
              <a:buFont typeface="Arial" pitchFamily="34" charset="0"/>
              <a:buChar char="•"/>
              <a:defRPr/>
            </a:lvl4pPr>
            <a:lvl5pPr marL="1257300" indent="-279400">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166044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6"/>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9" y="1295402"/>
            <a:ext cx="4041775"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49" y="1935186"/>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137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156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354816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5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28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2"/>
            <a:ext cx="4040188"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35186"/>
            <a:ext cx="4040188"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9" y="1295402"/>
            <a:ext cx="4041775" cy="639762"/>
          </a:xfrm>
        </p:spPr>
        <p:txBody>
          <a:bodyPr anchor="b">
            <a:normAutofit/>
          </a:bodyPr>
          <a:lstStyle>
            <a:lvl1pPr marL="0" indent="0">
              <a:buNone/>
              <a:defRPr sz="2200" b="0">
                <a:latin typeface="Arial" pitchFamily="34" charset="0"/>
                <a:cs typeface="Arial" pitchFamily="34" charset="0"/>
              </a:defRPr>
            </a:lvl1pPr>
            <a:lvl2pPr marL="456514" indent="0">
              <a:buNone/>
              <a:defRPr sz="2000" b="1"/>
            </a:lvl2pPr>
            <a:lvl3pPr marL="913031" indent="0">
              <a:buNone/>
              <a:defRPr sz="1800" b="1"/>
            </a:lvl3pPr>
            <a:lvl4pPr marL="1369544" indent="0">
              <a:buNone/>
              <a:defRPr sz="1600" b="1"/>
            </a:lvl4pPr>
            <a:lvl5pPr marL="1826060" indent="0">
              <a:buNone/>
              <a:defRPr sz="1600" b="1"/>
            </a:lvl5pPr>
            <a:lvl6pPr marL="2282580" indent="0">
              <a:buNone/>
              <a:defRPr sz="1600" b="1"/>
            </a:lvl6pPr>
            <a:lvl7pPr marL="2739088" indent="0">
              <a:buNone/>
              <a:defRPr sz="1600" b="1"/>
            </a:lvl7pPr>
            <a:lvl8pPr marL="3195603" indent="0">
              <a:buNone/>
              <a:defRPr sz="1600" b="1"/>
            </a:lvl8pPr>
            <a:lvl9pPr marL="365211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49" y="1935186"/>
            <a:ext cx="4041775" cy="3844925"/>
          </a:xfrm>
        </p:spPr>
        <p:txBody>
          <a:bodyPr>
            <a:normAutofit/>
          </a:bodyPr>
          <a:lstStyle>
            <a:lvl1pPr>
              <a:defRPr sz="2200">
                <a:latin typeface="Arial" pitchFamily="34" charset="0"/>
                <a:cs typeface="Arial" pitchFamily="34" charset="0"/>
              </a:defRPr>
            </a:lvl1pPr>
            <a:lvl2pPr>
              <a:defRPr sz="2200">
                <a:latin typeface="Arial" pitchFamily="34" charset="0"/>
                <a:cs typeface="Arial" pitchFamily="34" charset="0"/>
              </a:defRPr>
            </a:lvl2pPr>
            <a:lvl3pPr>
              <a:defRPr sz="2200">
                <a:latin typeface="Arial" pitchFamily="34" charset="0"/>
                <a:cs typeface="Arial" pitchFamily="34" charset="0"/>
              </a:defRPr>
            </a:lvl3pPr>
            <a:lvl4pPr>
              <a:defRPr sz="2200">
                <a:latin typeface="Arial" pitchFamily="34" charset="0"/>
                <a:cs typeface="Arial" pitchFamily="34" charset="0"/>
              </a:defRPr>
            </a:lvl4pPr>
            <a:lvl5pPr>
              <a:defRPr sz="22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385258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267698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43133"/>
            <a:ext cx="7772400" cy="1362075"/>
          </a:xfrm>
        </p:spPr>
        <p:txBody>
          <a:bodyPr anchor="t">
            <a:normAutofit/>
          </a:bodyPr>
          <a:lstStyle>
            <a:lvl1pPr algn="l">
              <a:defRPr sz="2800" b="1" cap="none">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2920" y="6019800"/>
            <a:ext cx="716280" cy="716280"/>
          </a:xfrm>
          <a:prstGeom prst="rect">
            <a:avLst/>
          </a:prstGeom>
        </p:spPr>
      </p:pic>
    </p:spTree>
    <p:extLst>
      <p:ext uri="{BB962C8B-B14F-4D97-AF65-F5344CB8AC3E}">
        <p14:creationId xmlns:p14="http://schemas.microsoft.com/office/powerpoint/2010/main" val="395391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762000"/>
          </a:xfrm>
        </p:spPr>
        <p:txBody>
          <a:bodyPr/>
          <a:lstStyle>
            <a:lvl1pPr>
              <a:defRPr b="1"/>
            </a:lvl1pPr>
          </a:lstStyle>
          <a:p>
            <a:endParaRPr lang="en-US" dirty="0"/>
          </a:p>
        </p:txBody>
      </p:sp>
    </p:spTree>
    <p:extLst>
      <p:ext uri="{BB962C8B-B14F-4D97-AF65-F5344CB8AC3E}">
        <p14:creationId xmlns:p14="http://schemas.microsoft.com/office/powerpoint/2010/main" val="142020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3031">
              <a:defRPr/>
            </a:pPr>
            <a:endParaRPr lang="en-US">
              <a:solidFill>
                <a:prstClr val="black"/>
              </a:solidFill>
            </a:endParaRPr>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3031">
              <a:defRPr/>
            </a:pPr>
            <a:endParaRPr lang="en-US">
              <a:solidFill>
                <a:prstClr val="black"/>
              </a:solidFill>
            </a:endParaRPr>
          </a:p>
        </p:txBody>
      </p:sp>
      <p:sp>
        <p:nvSpPr>
          <p:cNvPr id="5"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3031">
              <a:defRPr/>
            </a:pPr>
            <a:fld id="{F9621D7A-B67D-429D-8621-1B9C38A1B7BA}" type="slidenum">
              <a:rPr lang="en-US">
                <a:solidFill>
                  <a:prstClr val="black"/>
                </a:solidFill>
              </a:rPr>
              <a:pPr defTabSz="913031">
                <a:defRPr/>
              </a:pPr>
              <a:t>‹#›</a:t>
            </a:fld>
            <a:endParaRPr lang="en-US">
              <a:solidFill>
                <a:prstClr val="black"/>
              </a:solidFill>
            </a:endParaRPr>
          </a:p>
        </p:txBody>
      </p:sp>
    </p:spTree>
    <p:extLst>
      <p:ext uri="{BB962C8B-B14F-4D97-AF65-F5344CB8AC3E}">
        <p14:creationId xmlns:p14="http://schemas.microsoft.com/office/powerpoint/2010/main" val="2975620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49" y="1524000"/>
            <a:ext cx="3513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4619" y="1524000"/>
            <a:ext cx="3513667"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041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16280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95449" y="1524000"/>
            <a:ext cx="3513667" cy="5105400"/>
          </a:xfrm>
        </p:spPr>
        <p:txBody>
          <a:bodyPr/>
          <a:lstStyle/>
          <a:p>
            <a:pPr lvl="0"/>
            <a:endParaRPr lang="en-US" noProof="0" dirty="0" smtClean="0"/>
          </a:p>
        </p:txBody>
      </p:sp>
      <p:sp>
        <p:nvSpPr>
          <p:cNvPr id="4" name="Text Placeholder 3"/>
          <p:cNvSpPr>
            <a:spLocks noGrp="1"/>
          </p:cNvSpPr>
          <p:nvPr>
            <p:ph type="body" sz="half" idx="2"/>
          </p:nvPr>
        </p:nvSpPr>
        <p:spPr>
          <a:xfrm>
            <a:off x="4944619" y="1524000"/>
            <a:ext cx="35136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016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348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436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115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7746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633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57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04800"/>
            <a:ext cx="8229600" cy="762000"/>
          </a:xfrm>
        </p:spPr>
        <p:txBody>
          <a:bodyPr/>
          <a:lstStyle>
            <a:lvl1pPr>
              <a:defRPr b="1"/>
            </a:lvl1pPr>
          </a:lstStyle>
          <a:p>
            <a:endParaRPr lang="en-US" dirty="0"/>
          </a:p>
        </p:txBody>
      </p:sp>
    </p:spTree>
    <p:extLst>
      <p:ext uri="{BB962C8B-B14F-4D97-AF65-F5344CB8AC3E}">
        <p14:creationId xmlns:p14="http://schemas.microsoft.com/office/powerpoint/2010/main" val="289116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3843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802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110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182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8A38-E261-4FF7-8502-CC0694C3DE2C}" type="datetimeFigureOut">
              <a:rPr lang="en-US" smtClean="0">
                <a:solidFill>
                  <a:prstClr val="black">
                    <a:tint val="75000"/>
                  </a:prstClr>
                </a:solidFill>
              </a:rPr>
              <a:pPr/>
              <a:t>5/31/2016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8CAF22-C8E3-42E6-8700-87FAD71C1F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95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204" y="2129731"/>
            <a:ext cx="7771805"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196" y="3886012"/>
            <a:ext cx="6399609" cy="1753195"/>
          </a:xfrm>
        </p:spPr>
        <p:txBody>
          <a:bodyPr/>
          <a:lstStyle>
            <a:lvl1pPr marL="0" indent="0" algn="ctr">
              <a:buNone/>
              <a:defRPr/>
            </a:lvl1pPr>
            <a:lvl2pPr marL="425875" indent="0" algn="ctr">
              <a:buNone/>
              <a:defRPr/>
            </a:lvl2pPr>
            <a:lvl3pPr marL="851755" indent="0" algn="ctr">
              <a:buNone/>
              <a:defRPr/>
            </a:lvl3pPr>
            <a:lvl4pPr marL="1277633" indent="0" algn="ctr">
              <a:buNone/>
              <a:defRPr/>
            </a:lvl4pPr>
            <a:lvl5pPr marL="1703508" indent="0" algn="ctr">
              <a:buNone/>
              <a:defRPr/>
            </a:lvl5pPr>
            <a:lvl6pPr marL="2129367" indent="0" algn="ctr">
              <a:buNone/>
              <a:defRPr/>
            </a:lvl6pPr>
            <a:lvl7pPr marL="2555248" indent="0" algn="ctr">
              <a:buNone/>
              <a:defRPr/>
            </a:lvl7pPr>
            <a:lvl8pPr marL="2981115" indent="0" algn="ctr">
              <a:buNone/>
              <a:defRPr/>
            </a:lvl8pPr>
            <a:lvl9pPr marL="34070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061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91299" tIns="45647" rIns="91299" bIns="4564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419600"/>
          </a:xfrm>
          <a:prstGeom prst="rect">
            <a:avLst/>
          </a:prstGeom>
        </p:spPr>
        <p:txBody>
          <a:bodyPr vert="horz" lIns="91299" tIns="45647" rIns="91299" bIns="45647"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29770371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2974"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364" indent="-342364" algn="l" defTabSz="912974"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64" indent="291645" algn="l" defTabSz="912974"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253" indent="-342878" algn="l" defTabSz="912974" rtl="0" eaLnBrk="1" latinLnBrk="0" hangingPunct="1">
        <a:spcBef>
          <a:spcPct val="20000"/>
        </a:spcBef>
        <a:buFont typeface="Arial" pitchFamily="34" charset="0"/>
        <a:buChar char="−"/>
        <a:tabLst>
          <a:tab pos="976375" algn="l"/>
        </a:tabLst>
        <a:defRPr sz="2200" kern="1200">
          <a:solidFill>
            <a:schemeClr val="tx1"/>
          </a:solidFill>
          <a:latin typeface="Arial" pitchFamily="34" charset="0"/>
          <a:ea typeface="+mn-ea"/>
          <a:cs typeface="Arial" pitchFamily="34" charset="0"/>
        </a:defRPr>
      </a:lvl3pPr>
      <a:lvl4pPr marL="1092132" indent="-292082" algn="l" defTabSz="912974"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807" indent="-342878" algn="l" defTabSz="912974"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672" indent="-228233" algn="l" defTabSz="9129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160" indent="-228233" algn="l" defTabSz="9129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647" indent="-228233" algn="l" defTabSz="9129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133" indent="-228233" algn="l" defTabSz="9129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74" rtl="0" eaLnBrk="1" latinLnBrk="0" hangingPunct="1">
        <a:defRPr sz="1800" kern="1200">
          <a:solidFill>
            <a:schemeClr val="tx1"/>
          </a:solidFill>
          <a:latin typeface="+mn-lt"/>
          <a:ea typeface="+mn-ea"/>
          <a:cs typeface="+mn-cs"/>
        </a:defRPr>
      </a:lvl1pPr>
      <a:lvl2pPr marL="456486" algn="l" defTabSz="912974" rtl="0" eaLnBrk="1" latinLnBrk="0" hangingPunct="1">
        <a:defRPr sz="1800" kern="1200">
          <a:solidFill>
            <a:schemeClr val="tx1"/>
          </a:solidFill>
          <a:latin typeface="+mn-lt"/>
          <a:ea typeface="+mn-ea"/>
          <a:cs typeface="+mn-cs"/>
        </a:defRPr>
      </a:lvl2pPr>
      <a:lvl3pPr marL="912974" algn="l" defTabSz="912974" rtl="0" eaLnBrk="1" latinLnBrk="0" hangingPunct="1">
        <a:defRPr sz="1800" kern="1200">
          <a:solidFill>
            <a:schemeClr val="tx1"/>
          </a:solidFill>
          <a:latin typeface="+mn-lt"/>
          <a:ea typeface="+mn-ea"/>
          <a:cs typeface="+mn-cs"/>
        </a:defRPr>
      </a:lvl3pPr>
      <a:lvl4pPr marL="1369459" algn="l" defTabSz="912974" rtl="0" eaLnBrk="1" latinLnBrk="0" hangingPunct="1">
        <a:defRPr sz="1800" kern="1200">
          <a:solidFill>
            <a:schemeClr val="tx1"/>
          </a:solidFill>
          <a:latin typeface="+mn-lt"/>
          <a:ea typeface="+mn-ea"/>
          <a:cs typeface="+mn-cs"/>
        </a:defRPr>
      </a:lvl4pPr>
      <a:lvl5pPr marL="1825946" algn="l" defTabSz="912974" rtl="0" eaLnBrk="1" latinLnBrk="0" hangingPunct="1">
        <a:defRPr sz="1800" kern="1200">
          <a:solidFill>
            <a:schemeClr val="tx1"/>
          </a:solidFill>
          <a:latin typeface="+mn-lt"/>
          <a:ea typeface="+mn-ea"/>
          <a:cs typeface="+mn-cs"/>
        </a:defRPr>
      </a:lvl5pPr>
      <a:lvl6pPr marL="2282438" algn="l" defTabSz="912974" rtl="0" eaLnBrk="1" latinLnBrk="0" hangingPunct="1">
        <a:defRPr sz="1800" kern="1200">
          <a:solidFill>
            <a:schemeClr val="tx1"/>
          </a:solidFill>
          <a:latin typeface="+mn-lt"/>
          <a:ea typeface="+mn-ea"/>
          <a:cs typeface="+mn-cs"/>
        </a:defRPr>
      </a:lvl6pPr>
      <a:lvl7pPr marL="2738917" algn="l" defTabSz="912974" rtl="0" eaLnBrk="1" latinLnBrk="0" hangingPunct="1">
        <a:defRPr sz="1800" kern="1200">
          <a:solidFill>
            <a:schemeClr val="tx1"/>
          </a:solidFill>
          <a:latin typeface="+mn-lt"/>
          <a:ea typeface="+mn-ea"/>
          <a:cs typeface="+mn-cs"/>
        </a:defRPr>
      </a:lvl7pPr>
      <a:lvl8pPr marL="3195403" algn="l" defTabSz="912974" rtl="0" eaLnBrk="1" latinLnBrk="0" hangingPunct="1">
        <a:defRPr sz="1800" kern="1200">
          <a:solidFill>
            <a:schemeClr val="tx1"/>
          </a:solidFill>
          <a:latin typeface="+mn-lt"/>
          <a:ea typeface="+mn-ea"/>
          <a:cs typeface="+mn-cs"/>
        </a:defRPr>
      </a:lvl8pPr>
      <a:lvl9pPr marL="3651891" algn="l" defTabSz="9129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6899" y="965903"/>
            <a:ext cx="7160121" cy="53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83" tIns="42601" rIns="85183" bIns="42601"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46899" y="1626692"/>
            <a:ext cx="716012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83" tIns="42601" rIns="85183" bIns="426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782889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iming>
    <p:tnLst>
      <p:par>
        <p:cTn id="1" dur="indefinite" restart="never" nodeType="tmRoot"/>
      </p:par>
    </p:tnLst>
  </p:timing>
  <p:txStyles>
    <p:titleStyle>
      <a:lvl1pPr algn="l" rtl="0" eaLnBrk="0" fontAlgn="base" hangingPunct="0">
        <a:spcBef>
          <a:spcPct val="0"/>
        </a:spcBef>
        <a:spcAft>
          <a:spcPct val="0"/>
        </a:spcAft>
        <a:defRPr sz="2300" b="1">
          <a:solidFill>
            <a:schemeClr val="tx2"/>
          </a:solidFill>
          <a:latin typeface="+mj-lt"/>
          <a:ea typeface="+mj-ea"/>
          <a:cs typeface="ＭＳ Ｐゴシック"/>
        </a:defRPr>
      </a:lvl1pPr>
      <a:lvl2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5pPr>
      <a:lvl6pPr marL="425875" algn="l" rtl="0" fontAlgn="base">
        <a:spcBef>
          <a:spcPct val="0"/>
        </a:spcBef>
        <a:spcAft>
          <a:spcPct val="0"/>
        </a:spcAft>
        <a:defRPr sz="2300" b="1">
          <a:solidFill>
            <a:schemeClr val="tx2"/>
          </a:solidFill>
          <a:latin typeface="Arial" charset="0"/>
          <a:ea typeface="ＭＳ Ｐゴシック" pitchFamily="1" charset="-128"/>
        </a:defRPr>
      </a:lvl6pPr>
      <a:lvl7pPr marL="851755" algn="l" rtl="0" fontAlgn="base">
        <a:spcBef>
          <a:spcPct val="0"/>
        </a:spcBef>
        <a:spcAft>
          <a:spcPct val="0"/>
        </a:spcAft>
        <a:defRPr sz="2300" b="1">
          <a:solidFill>
            <a:schemeClr val="tx2"/>
          </a:solidFill>
          <a:latin typeface="Arial" charset="0"/>
          <a:ea typeface="ＭＳ Ｐゴシック" pitchFamily="1" charset="-128"/>
        </a:defRPr>
      </a:lvl7pPr>
      <a:lvl8pPr marL="1277633" algn="l" rtl="0" fontAlgn="base">
        <a:spcBef>
          <a:spcPct val="0"/>
        </a:spcBef>
        <a:spcAft>
          <a:spcPct val="0"/>
        </a:spcAft>
        <a:defRPr sz="2300" b="1">
          <a:solidFill>
            <a:schemeClr val="tx2"/>
          </a:solidFill>
          <a:latin typeface="Arial" charset="0"/>
          <a:ea typeface="ＭＳ Ｐゴシック" pitchFamily="1" charset="-128"/>
        </a:defRPr>
      </a:lvl8pPr>
      <a:lvl9pPr marL="1703508" algn="l" rtl="0" fontAlgn="base">
        <a:spcBef>
          <a:spcPct val="0"/>
        </a:spcBef>
        <a:spcAft>
          <a:spcPct val="0"/>
        </a:spcAft>
        <a:defRPr sz="2300" b="1">
          <a:solidFill>
            <a:schemeClr val="tx2"/>
          </a:solidFill>
          <a:latin typeface="Arial" charset="0"/>
          <a:ea typeface="ＭＳ Ｐゴシック" pitchFamily="1" charset="-128"/>
        </a:defRPr>
      </a:lvl9pPr>
    </p:titleStyle>
    <p:bodyStyle>
      <a:lvl1pPr marL="303458" indent="-303458" algn="l" rtl="0" eaLnBrk="0" fontAlgn="base" hangingPunct="0">
        <a:spcBef>
          <a:spcPct val="20000"/>
        </a:spcBef>
        <a:spcAft>
          <a:spcPct val="0"/>
        </a:spcAft>
        <a:buClr>
          <a:srgbClr val="41BA00"/>
        </a:buClr>
        <a:buChar char="•"/>
        <a:defRPr sz="1900" b="1">
          <a:solidFill>
            <a:schemeClr val="tx1"/>
          </a:solidFill>
          <a:latin typeface="+mn-lt"/>
          <a:ea typeface="+mn-ea"/>
          <a:cs typeface="ＭＳ Ｐゴシック"/>
        </a:defRPr>
      </a:lvl1pPr>
      <a:lvl2pPr marL="675342" indent="-248423" algn="l" rtl="0" eaLnBrk="0" fontAlgn="base" hangingPunct="0">
        <a:spcBef>
          <a:spcPct val="20000"/>
        </a:spcBef>
        <a:spcAft>
          <a:spcPct val="0"/>
        </a:spcAft>
        <a:buBlip>
          <a:blip r:embed="rId19"/>
        </a:buBlip>
        <a:defRPr sz="1900" b="1">
          <a:solidFill>
            <a:schemeClr val="tx1"/>
          </a:solidFill>
          <a:latin typeface="+mn-lt"/>
          <a:ea typeface="+mn-ea"/>
          <a:cs typeface="ＭＳ Ｐゴシック"/>
        </a:defRPr>
      </a:lvl2pPr>
      <a:lvl3pPr marL="1047227" indent="-194868" algn="l" rtl="0" eaLnBrk="0" fontAlgn="base" hangingPunct="0">
        <a:spcBef>
          <a:spcPct val="20000"/>
        </a:spcBef>
        <a:spcAft>
          <a:spcPct val="0"/>
        </a:spcAft>
        <a:buClr>
          <a:srgbClr val="800080"/>
        </a:buClr>
        <a:buChar char="o"/>
        <a:defRPr sz="1900">
          <a:solidFill>
            <a:schemeClr val="tx1"/>
          </a:solidFill>
          <a:latin typeface="+mn-lt"/>
          <a:ea typeface="+mn-ea"/>
          <a:cs typeface="ＭＳ Ｐゴシック"/>
        </a:defRPr>
      </a:lvl3pPr>
      <a:lvl4pPr marL="1475638" indent="-194868" algn="l" rtl="0" eaLnBrk="0" fontAlgn="base" hangingPunct="0">
        <a:spcBef>
          <a:spcPct val="20000"/>
        </a:spcBef>
        <a:spcAft>
          <a:spcPct val="0"/>
        </a:spcAft>
        <a:buClr>
          <a:srgbClr val="DF841F"/>
        </a:buClr>
        <a:buChar char="o"/>
        <a:defRPr sz="1900">
          <a:solidFill>
            <a:schemeClr val="tx1"/>
          </a:solidFill>
          <a:latin typeface="+mn-lt"/>
          <a:ea typeface="+mn-ea"/>
          <a:cs typeface="ＭＳ Ｐゴシック"/>
        </a:defRPr>
      </a:lvl4pPr>
      <a:lvl5pPr marL="1902560" indent="-194868" algn="l" rtl="0" eaLnBrk="0" fontAlgn="base" hangingPunct="0">
        <a:spcBef>
          <a:spcPct val="20000"/>
        </a:spcBef>
        <a:spcAft>
          <a:spcPct val="0"/>
        </a:spcAft>
        <a:buBlip>
          <a:blip r:embed="rId20"/>
        </a:buBlip>
        <a:defRPr sz="1900">
          <a:solidFill>
            <a:schemeClr val="tx1"/>
          </a:solidFill>
          <a:latin typeface="+mn-lt"/>
          <a:ea typeface="+mn-ea"/>
          <a:cs typeface="ＭＳ Ｐゴシック"/>
        </a:defRPr>
      </a:lvl5pPr>
      <a:lvl6pPr marL="2342310" indent="-212929" algn="l" rtl="0" fontAlgn="base">
        <a:spcBef>
          <a:spcPct val="20000"/>
        </a:spcBef>
        <a:spcAft>
          <a:spcPct val="0"/>
        </a:spcAft>
        <a:buBlip>
          <a:blip r:embed="rId20"/>
        </a:buBlip>
        <a:defRPr sz="1900">
          <a:solidFill>
            <a:schemeClr val="tx1"/>
          </a:solidFill>
          <a:latin typeface="+mn-lt"/>
          <a:ea typeface="+mn-ea"/>
        </a:defRPr>
      </a:lvl6pPr>
      <a:lvl7pPr marL="2768187" indent="-212929" algn="l" rtl="0" fontAlgn="base">
        <a:spcBef>
          <a:spcPct val="20000"/>
        </a:spcBef>
        <a:spcAft>
          <a:spcPct val="0"/>
        </a:spcAft>
        <a:buBlip>
          <a:blip r:embed="rId20"/>
        </a:buBlip>
        <a:defRPr sz="1900">
          <a:solidFill>
            <a:schemeClr val="tx1"/>
          </a:solidFill>
          <a:latin typeface="+mn-lt"/>
          <a:ea typeface="+mn-ea"/>
        </a:defRPr>
      </a:lvl7pPr>
      <a:lvl8pPr marL="3194061" indent="-212929" algn="l" rtl="0" fontAlgn="base">
        <a:spcBef>
          <a:spcPct val="20000"/>
        </a:spcBef>
        <a:spcAft>
          <a:spcPct val="0"/>
        </a:spcAft>
        <a:buBlip>
          <a:blip r:embed="rId20"/>
        </a:buBlip>
        <a:defRPr sz="1900">
          <a:solidFill>
            <a:schemeClr val="tx1"/>
          </a:solidFill>
          <a:latin typeface="+mn-lt"/>
          <a:ea typeface="+mn-ea"/>
        </a:defRPr>
      </a:lvl8pPr>
      <a:lvl9pPr marL="3619945" indent="-212929" algn="l" rtl="0" fontAlgn="base">
        <a:spcBef>
          <a:spcPct val="20000"/>
        </a:spcBef>
        <a:spcAft>
          <a:spcPct val="0"/>
        </a:spcAft>
        <a:buBlip>
          <a:blip r:embed="rId20"/>
        </a:buBlip>
        <a:defRPr sz="1900">
          <a:solidFill>
            <a:schemeClr val="tx1"/>
          </a:solidFill>
          <a:latin typeface="+mn-lt"/>
          <a:ea typeface="+mn-ea"/>
        </a:defRPr>
      </a:lvl9pPr>
    </p:bodyStyle>
    <p:otherStyle>
      <a:defPPr>
        <a:defRPr lang="en-US"/>
      </a:defPPr>
      <a:lvl1pPr marL="0" algn="l" defTabSz="851755" rtl="0" eaLnBrk="1" latinLnBrk="0" hangingPunct="1">
        <a:defRPr sz="1700" kern="1200">
          <a:solidFill>
            <a:schemeClr val="tx1"/>
          </a:solidFill>
          <a:latin typeface="+mn-lt"/>
          <a:ea typeface="+mn-ea"/>
          <a:cs typeface="+mn-cs"/>
        </a:defRPr>
      </a:lvl1pPr>
      <a:lvl2pPr marL="425875" algn="l" defTabSz="851755" rtl="0" eaLnBrk="1" latinLnBrk="0" hangingPunct="1">
        <a:defRPr sz="1700" kern="1200">
          <a:solidFill>
            <a:schemeClr val="tx1"/>
          </a:solidFill>
          <a:latin typeface="+mn-lt"/>
          <a:ea typeface="+mn-ea"/>
          <a:cs typeface="+mn-cs"/>
        </a:defRPr>
      </a:lvl2pPr>
      <a:lvl3pPr marL="851755" algn="l" defTabSz="851755" rtl="0" eaLnBrk="1" latinLnBrk="0" hangingPunct="1">
        <a:defRPr sz="1700" kern="1200">
          <a:solidFill>
            <a:schemeClr val="tx1"/>
          </a:solidFill>
          <a:latin typeface="+mn-lt"/>
          <a:ea typeface="+mn-ea"/>
          <a:cs typeface="+mn-cs"/>
        </a:defRPr>
      </a:lvl3pPr>
      <a:lvl4pPr marL="1277633" algn="l" defTabSz="851755" rtl="0" eaLnBrk="1" latinLnBrk="0" hangingPunct="1">
        <a:defRPr sz="1700" kern="1200">
          <a:solidFill>
            <a:schemeClr val="tx1"/>
          </a:solidFill>
          <a:latin typeface="+mn-lt"/>
          <a:ea typeface="+mn-ea"/>
          <a:cs typeface="+mn-cs"/>
        </a:defRPr>
      </a:lvl4pPr>
      <a:lvl5pPr marL="1703508" algn="l" defTabSz="851755" rtl="0" eaLnBrk="1" latinLnBrk="0" hangingPunct="1">
        <a:defRPr sz="1700" kern="1200">
          <a:solidFill>
            <a:schemeClr val="tx1"/>
          </a:solidFill>
          <a:latin typeface="+mn-lt"/>
          <a:ea typeface="+mn-ea"/>
          <a:cs typeface="+mn-cs"/>
        </a:defRPr>
      </a:lvl5pPr>
      <a:lvl6pPr marL="2129367" algn="l" defTabSz="851755" rtl="0" eaLnBrk="1" latinLnBrk="0" hangingPunct="1">
        <a:defRPr sz="1700" kern="1200">
          <a:solidFill>
            <a:schemeClr val="tx1"/>
          </a:solidFill>
          <a:latin typeface="+mn-lt"/>
          <a:ea typeface="+mn-ea"/>
          <a:cs typeface="+mn-cs"/>
        </a:defRPr>
      </a:lvl6pPr>
      <a:lvl7pPr marL="2555248" algn="l" defTabSz="851755" rtl="0" eaLnBrk="1" latinLnBrk="0" hangingPunct="1">
        <a:defRPr sz="1700" kern="1200">
          <a:solidFill>
            <a:schemeClr val="tx1"/>
          </a:solidFill>
          <a:latin typeface="+mn-lt"/>
          <a:ea typeface="+mn-ea"/>
          <a:cs typeface="+mn-cs"/>
        </a:defRPr>
      </a:lvl7pPr>
      <a:lvl8pPr marL="2981115" algn="l" defTabSz="851755" rtl="0" eaLnBrk="1" latinLnBrk="0" hangingPunct="1">
        <a:defRPr sz="1700" kern="1200">
          <a:solidFill>
            <a:schemeClr val="tx1"/>
          </a:solidFill>
          <a:latin typeface="+mn-lt"/>
          <a:ea typeface="+mn-ea"/>
          <a:cs typeface="+mn-cs"/>
        </a:defRPr>
      </a:lvl8pPr>
      <a:lvl9pPr marL="3407000" algn="l" defTabSz="85175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6899" y="965902"/>
            <a:ext cx="7160121" cy="53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88" tIns="42604" rIns="85188" bIns="42604"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46899" y="1626692"/>
            <a:ext cx="716012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88" tIns="42604" rIns="85188" bIns="426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37837674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iming>
    <p:tnLst>
      <p:par>
        <p:cTn id="1" dur="indefinite" restart="never" nodeType="tmRoot"/>
      </p:par>
    </p:tnLst>
  </p:timing>
  <p:txStyles>
    <p:titleStyle>
      <a:lvl1pPr algn="l" rtl="0" eaLnBrk="0" fontAlgn="base" hangingPunct="0">
        <a:spcBef>
          <a:spcPct val="0"/>
        </a:spcBef>
        <a:spcAft>
          <a:spcPct val="0"/>
        </a:spcAft>
        <a:defRPr sz="2300" b="1">
          <a:solidFill>
            <a:schemeClr val="tx2"/>
          </a:solidFill>
          <a:latin typeface="+mj-lt"/>
          <a:ea typeface="+mj-ea"/>
          <a:cs typeface="ＭＳ Ｐゴシック"/>
        </a:defRPr>
      </a:lvl1pPr>
      <a:lvl2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300" b="1">
          <a:solidFill>
            <a:schemeClr val="tx2"/>
          </a:solidFill>
          <a:latin typeface="Arial" charset="0"/>
          <a:ea typeface="ＭＳ Ｐゴシック" pitchFamily="1" charset="-128"/>
          <a:cs typeface="ＭＳ Ｐゴシック"/>
        </a:defRPr>
      </a:lvl5pPr>
      <a:lvl6pPr marL="425902" algn="l" rtl="0" fontAlgn="base">
        <a:spcBef>
          <a:spcPct val="0"/>
        </a:spcBef>
        <a:spcAft>
          <a:spcPct val="0"/>
        </a:spcAft>
        <a:defRPr sz="2300" b="1">
          <a:solidFill>
            <a:schemeClr val="tx2"/>
          </a:solidFill>
          <a:latin typeface="Arial" charset="0"/>
          <a:ea typeface="ＭＳ Ｐゴシック" pitchFamily="1" charset="-128"/>
        </a:defRPr>
      </a:lvl6pPr>
      <a:lvl7pPr marL="851809" algn="l" rtl="0" fontAlgn="base">
        <a:spcBef>
          <a:spcPct val="0"/>
        </a:spcBef>
        <a:spcAft>
          <a:spcPct val="0"/>
        </a:spcAft>
        <a:defRPr sz="2300" b="1">
          <a:solidFill>
            <a:schemeClr val="tx2"/>
          </a:solidFill>
          <a:latin typeface="Arial" charset="0"/>
          <a:ea typeface="ＭＳ Ｐゴシック" pitchFamily="1" charset="-128"/>
        </a:defRPr>
      </a:lvl7pPr>
      <a:lvl8pPr marL="1277713" algn="l" rtl="0" fontAlgn="base">
        <a:spcBef>
          <a:spcPct val="0"/>
        </a:spcBef>
        <a:spcAft>
          <a:spcPct val="0"/>
        </a:spcAft>
        <a:defRPr sz="2300" b="1">
          <a:solidFill>
            <a:schemeClr val="tx2"/>
          </a:solidFill>
          <a:latin typeface="Arial" charset="0"/>
          <a:ea typeface="ＭＳ Ｐゴシック" pitchFamily="1" charset="-128"/>
        </a:defRPr>
      </a:lvl8pPr>
      <a:lvl9pPr marL="1703614" algn="l" rtl="0" fontAlgn="base">
        <a:spcBef>
          <a:spcPct val="0"/>
        </a:spcBef>
        <a:spcAft>
          <a:spcPct val="0"/>
        </a:spcAft>
        <a:defRPr sz="2300" b="1">
          <a:solidFill>
            <a:schemeClr val="tx2"/>
          </a:solidFill>
          <a:latin typeface="Arial" charset="0"/>
          <a:ea typeface="ＭＳ Ｐゴシック" pitchFamily="1" charset="-128"/>
        </a:defRPr>
      </a:lvl9pPr>
    </p:titleStyle>
    <p:bodyStyle>
      <a:lvl1pPr marL="303476" indent="-303476" algn="l" rtl="0" eaLnBrk="0" fontAlgn="base" hangingPunct="0">
        <a:spcBef>
          <a:spcPct val="20000"/>
        </a:spcBef>
        <a:spcAft>
          <a:spcPct val="0"/>
        </a:spcAft>
        <a:buClr>
          <a:srgbClr val="41BA00"/>
        </a:buClr>
        <a:buChar char="•"/>
        <a:defRPr sz="1900" b="1">
          <a:solidFill>
            <a:schemeClr val="tx1"/>
          </a:solidFill>
          <a:latin typeface="+mn-lt"/>
          <a:ea typeface="+mn-ea"/>
          <a:cs typeface="ＭＳ Ｐゴシック"/>
        </a:defRPr>
      </a:lvl1pPr>
      <a:lvl2pPr marL="675384" indent="-248438" algn="l" rtl="0" eaLnBrk="0" fontAlgn="base" hangingPunct="0">
        <a:spcBef>
          <a:spcPct val="20000"/>
        </a:spcBef>
        <a:spcAft>
          <a:spcPct val="0"/>
        </a:spcAft>
        <a:buBlip>
          <a:blip r:embed="rId19"/>
        </a:buBlip>
        <a:defRPr sz="1900" b="1">
          <a:solidFill>
            <a:schemeClr val="tx1"/>
          </a:solidFill>
          <a:latin typeface="+mn-lt"/>
          <a:ea typeface="+mn-ea"/>
          <a:cs typeface="ＭＳ Ｐゴシック"/>
        </a:defRPr>
      </a:lvl2pPr>
      <a:lvl3pPr marL="1047292" indent="-194880" algn="l" rtl="0" eaLnBrk="0" fontAlgn="base" hangingPunct="0">
        <a:spcBef>
          <a:spcPct val="20000"/>
        </a:spcBef>
        <a:spcAft>
          <a:spcPct val="0"/>
        </a:spcAft>
        <a:buClr>
          <a:srgbClr val="800080"/>
        </a:buClr>
        <a:buChar char="o"/>
        <a:defRPr sz="1900">
          <a:solidFill>
            <a:schemeClr val="tx1"/>
          </a:solidFill>
          <a:latin typeface="+mn-lt"/>
          <a:ea typeface="+mn-ea"/>
          <a:cs typeface="ＭＳ Ｐゴシック"/>
        </a:defRPr>
      </a:lvl3pPr>
      <a:lvl4pPr marL="1475730" indent="-194880" algn="l" rtl="0" eaLnBrk="0" fontAlgn="base" hangingPunct="0">
        <a:spcBef>
          <a:spcPct val="20000"/>
        </a:spcBef>
        <a:spcAft>
          <a:spcPct val="0"/>
        </a:spcAft>
        <a:buClr>
          <a:srgbClr val="DF841F"/>
        </a:buClr>
        <a:buChar char="o"/>
        <a:defRPr sz="1900">
          <a:solidFill>
            <a:schemeClr val="tx1"/>
          </a:solidFill>
          <a:latin typeface="+mn-lt"/>
          <a:ea typeface="+mn-ea"/>
          <a:cs typeface="ＭＳ Ｐゴシック"/>
        </a:defRPr>
      </a:lvl4pPr>
      <a:lvl5pPr marL="1902679" indent="-194880" algn="l" rtl="0" eaLnBrk="0" fontAlgn="base" hangingPunct="0">
        <a:spcBef>
          <a:spcPct val="20000"/>
        </a:spcBef>
        <a:spcAft>
          <a:spcPct val="0"/>
        </a:spcAft>
        <a:buBlip>
          <a:blip r:embed="rId20"/>
        </a:buBlip>
        <a:defRPr sz="1900">
          <a:solidFill>
            <a:schemeClr val="tx1"/>
          </a:solidFill>
          <a:latin typeface="+mn-lt"/>
          <a:ea typeface="+mn-ea"/>
          <a:cs typeface="ＭＳ Ｐゴシック"/>
        </a:defRPr>
      </a:lvl5pPr>
      <a:lvl6pPr marL="2342456" indent="-212942" algn="l" rtl="0" fontAlgn="base">
        <a:spcBef>
          <a:spcPct val="20000"/>
        </a:spcBef>
        <a:spcAft>
          <a:spcPct val="0"/>
        </a:spcAft>
        <a:buBlip>
          <a:blip r:embed="rId20"/>
        </a:buBlip>
        <a:defRPr sz="1900">
          <a:solidFill>
            <a:schemeClr val="tx1"/>
          </a:solidFill>
          <a:latin typeface="+mn-lt"/>
          <a:ea typeface="+mn-ea"/>
        </a:defRPr>
      </a:lvl6pPr>
      <a:lvl7pPr marL="2768360" indent="-212942" algn="l" rtl="0" fontAlgn="base">
        <a:spcBef>
          <a:spcPct val="20000"/>
        </a:spcBef>
        <a:spcAft>
          <a:spcPct val="0"/>
        </a:spcAft>
        <a:buBlip>
          <a:blip r:embed="rId20"/>
        </a:buBlip>
        <a:defRPr sz="1900">
          <a:solidFill>
            <a:schemeClr val="tx1"/>
          </a:solidFill>
          <a:latin typeface="+mn-lt"/>
          <a:ea typeface="+mn-ea"/>
        </a:defRPr>
      </a:lvl7pPr>
      <a:lvl8pPr marL="3194260" indent="-212942" algn="l" rtl="0" fontAlgn="base">
        <a:spcBef>
          <a:spcPct val="20000"/>
        </a:spcBef>
        <a:spcAft>
          <a:spcPct val="0"/>
        </a:spcAft>
        <a:buBlip>
          <a:blip r:embed="rId20"/>
        </a:buBlip>
        <a:defRPr sz="1900">
          <a:solidFill>
            <a:schemeClr val="tx1"/>
          </a:solidFill>
          <a:latin typeface="+mn-lt"/>
          <a:ea typeface="+mn-ea"/>
        </a:defRPr>
      </a:lvl8pPr>
      <a:lvl9pPr marL="3620172" indent="-212942" algn="l" rtl="0" fontAlgn="base">
        <a:spcBef>
          <a:spcPct val="20000"/>
        </a:spcBef>
        <a:spcAft>
          <a:spcPct val="0"/>
        </a:spcAft>
        <a:buBlip>
          <a:blip r:embed="rId20"/>
        </a:buBlip>
        <a:defRPr sz="1900">
          <a:solidFill>
            <a:schemeClr val="tx1"/>
          </a:solidFill>
          <a:latin typeface="+mn-lt"/>
          <a:ea typeface="+mn-ea"/>
        </a:defRPr>
      </a:lvl9pPr>
    </p:bodyStyle>
    <p:otherStyle>
      <a:defPPr>
        <a:defRPr lang="en-US"/>
      </a:defPPr>
      <a:lvl1pPr marL="0" algn="l" defTabSz="851809" rtl="0" eaLnBrk="1" latinLnBrk="0" hangingPunct="1">
        <a:defRPr sz="1700" kern="1200">
          <a:solidFill>
            <a:schemeClr val="tx1"/>
          </a:solidFill>
          <a:latin typeface="+mn-lt"/>
          <a:ea typeface="+mn-ea"/>
          <a:cs typeface="+mn-cs"/>
        </a:defRPr>
      </a:lvl1pPr>
      <a:lvl2pPr marL="425902" algn="l" defTabSz="851809" rtl="0" eaLnBrk="1" latinLnBrk="0" hangingPunct="1">
        <a:defRPr sz="1700" kern="1200">
          <a:solidFill>
            <a:schemeClr val="tx1"/>
          </a:solidFill>
          <a:latin typeface="+mn-lt"/>
          <a:ea typeface="+mn-ea"/>
          <a:cs typeface="+mn-cs"/>
        </a:defRPr>
      </a:lvl2pPr>
      <a:lvl3pPr marL="851809" algn="l" defTabSz="851809" rtl="0" eaLnBrk="1" latinLnBrk="0" hangingPunct="1">
        <a:defRPr sz="1700" kern="1200">
          <a:solidFill>
            <a:schemeClr val="tx1"/>
          </a:solidFill>
          <a:latin typeface="+mn-lt"/>
          <a:ea typeface="+mn-ea"/>
          <a:cs typeface="+mn-cs"/>
        </a:defRPr>
      </a:lvl3pPr>
      <a:lvl4pPr marL="1277713" algn="l" defTabSz="851809" rtl="0" eaLnBrk="1" latinLnBrk="0" hangingPunct="1">
        <a:defRPr sz="1700" kern="1200">
          <a:solidFill>
            <a:schemeClr val="tx1"/>
          </a:solidFill>
          <a:latin typeface="+mn-lt"/>
          <a:ea typeface="+mn-ea"/>
          <a:cs typeface="+mn-cs"/>
        </a:defRPr>
      </a:lvl4pPr>
      <a:lvl5pPr marL="1703614" algn="l" defTabSz="851809" rtl="0" eaLnBrk="1" latinLnBrk="0" hangingPunct="1">
        <a:defRPr sz="1700" kern="1200">
          <a:solidFill>
            <a:schemeClr val="tx1"/>
          </a:solidFill>
          <a:latin typeface="+mn-lt"/>
          <a:ea typeface="+mn-ea"/>
          <a:cs typeface="+mn-cs"/>
        </a:defRPr>
      </a:lvl5pPr>
      <a:lvl6pPr marL="2129500" algn="l" defTabSz="851809" rtl="0" eaLnBrk="1" latinLnBrk="0" hangingPunct="1">
        <a:defRPr sz="1700" kern="1200">
          <a:solidFill>
            <a:schemeClr val="tx1"/>
          </a:solidFill>
          <a:latin typeface="+mn-lt"/>
          <a:ea typeface="+mn-ea"/>
          <a:cs typeface="+mn-cs"/>
        </a:defRPr>
      </a:lvl6pPr>
      <a:lvl7pPr marL="2555408" algn="l" defTabSz="851809" rtl="0" eaLnBrk="1" latinLnBrk="0" hangingPunct="1">
        <a:defRPr sz="1700" kern="1200">
          <a:solidFill>
            <a:schemeClr val="tx1"/>
          </a:solidFill>
          <a:latin typeface="+mn-lt"/>
          <a:ea typeface="+mn-ea"/>
          <a:cs typeface="+mn-cs"/>
        </a:defRPr>
      </a:lvl7pPr>
      <a:lvl8pPr marL="2981301" algn="l" defTabSz="851809" rtl="0" eaLnBrk="1" latinLnBrk="0" hangingPunct="1">
        <a:defRPr sz="1700" kern="1200">
          <a:solidFill>
            <a:schemeClr val="tx1"/>
          </a:solidFill>
          <a:latin typeface="+mn-lt"/>
          <a:ea typeface="+mn-ea"/>
          <a:cs typeface="+mn-cs"/>
        </a:defRPr>
      </a:lvl8pPr>
      <a:lvl9pPr marL="3407213" algn="l" defTabSz="851809"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91305" tIns="45650" rIns="91305" bIns="4565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419600"/>
          </a:xfrm>
          <a:prstGeom prst="rect">
            <a:avLst/>
          </a:prstGeom>
        </p:spPr>
        <p:txBody>
          <a:bodyPr vert="horz" lIns="91305" tIns="45650" rIns="91305" bIns="4565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340979381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3031"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35393"/>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457200" y="152400"/>
            <a:ext cx="8229600" cy="1206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auto">
          <a:xfrm>
            <a:off x="457200" y="1420813"/>
            <a:ext cx="8229600" cy="4757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5"/>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charset="0"/>
              </a:defRPr>
            </a:lvl1pPr>
          </a:lstStyle>
          <a:p>
            <a:pPr defTabSz="914400" fontAlgn="base">
              <a:spcBef>
                <a:spcPct val="0"/>
              </a:spcBef>
              <a:spcAft>
                <a:spcPct val="0"/>
              </a:spcAft>
              <a:defRPr/>
            </a:pPr>
            <a:fld id="{1DD99336-281E-4F82-9B57-13F9705F03D0}" type="datetimeFigureOut">
              <a:rPr lang="en-US">
                <a:solidFill>
                  <a:prstClr val="black"/>
                </a:solidFill>
              </a:rPr>
              <a:pPr defTabSz="914400" fontAlgn="base">
                <a:spcBef>
                  <a:spcPct val="0"/>
                </a:spcBef>
                <a:spcAft>
                  <a:spcPct val="0"/>
                </a:spcAft>
                <a:defRPr/>
              </a:pPr>
              <a:t>5/31/2016</a:t>
            </a:fld>
            <a:endParaRPr lang="en-US" dirty="0">
              <a:solidFill>
                <a:prstClr val="black"/>
              </a:solidFill>
            </a:endParaRPr>
          </a:p>
        </p:txBody>
      </p:sp>
      <p:sp>
        <p:nvSpPr>
          <p:cNvPr id="11" name="Rectangle 6"/>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charset="0"/>
              </a:defRPr>
            </a:lvl1pPr>
          </a:lstStyle>
          <a:p>
            <a:pPr defTabSz="914400" fontAlgn="base">
              <a:spcBef>
                <a:spcPct val="0"/>
              </a:spcBef>
              <a:spcAft>
                <a:spcPct val="0"/>
              </a:spcAft>
              <a:defRPr/>
            </a:pPr>
            <a:endParaRPr lang="en-US" dirty="0">
              <a:solidFill>
                <a:prstClr val="black"/>
              </a:solidFill>
            </a:endParaRPr>
          </a:p>
        </p:txBody>
      </p:sp>
      <p:sp>
        <p:nvSpPr>
          <p:cNvPr id="12" name="Rectangle 7"/>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Arial" charset="0"/>
              </a:defRPr>
            </a:lvl1pPr>
          </a:lstStyle>
          <a:p>
            <a:pPr defTabSz="914400" fontAlgn="base">
              <a:spcBef>
                <a:spcPct val="0"/>
              </a:spcBef>
              <a:spcAft>
                <a:spcPct val="0"/>
              </a:spcAft>
              <a:defRPr/>
            </a:pPr>
            <a:fld id="{0416BD4E-44EC-4106-8AA0-E17A80EA05B3}"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8362831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FCC00"/>
        </a:buClr>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CC00"/>
        </a:buClr>
        <a:buChar char="–"/>
        <a:defRPr sz="2000">
          <a:solidFill>
            <a:schemeClr val="bg1"/>
          </a:solidFill>
          <a:latin typeface="+mn-lt"/>
        </a:defRPr>
      </a:lvl2pPr>
      <a:lvl3pPr marL="1143000" indent="-228600" algn="l" rtl="0" eaLnBrk="0" fontAlgn="base" hangingPunct="0">
        <a:spcBef>
          <a:spcPct val="20000"/>
        </a:spcBef>
        <a:spcAft>
          <a:spcPct val="0"/>
        </a:spcAft>
        <a:buClr>
          <a:srgbClr val="FFCC00"/>
        </a:buClr>
        <a:buChar char="•"/>
        <a:defRPr sz="2000">
          <a:solidFill>
            <a:schemeClr val="bg1"/>
          </a:solidFill>
          <a:latin typeface="+mn-lt"/>
        </a:defRPr>
      </a:lvl3pPr>
      <a:lvl4pPr marL="1600200" indent="-228600" algn="l" rtl="0" eaLnBrk="0" fontAlgn="base" hangingPunct="0">
        <a:spcBef>
          <a:spcPct val="20000"/>
        </a:spcBef>
        <a:spcAft>
          <a:spcPct val="0"/>
        </a:spcAft>
        <a:buClr>
          <a:srgbClr val="FFCC00"/>
        </a:buClr>
        <a:buFont typeface="Arial" pitchFamily="34" charset="0"/>
        <a:buChar char="-"/>
        <a:defRPr sz="2000">
          <a:solidFill>
            <a:schemeClr val="bg1"/>
          </a:solidFill>
          <a:latin typeface="+mn-lt"/>
        </a:defRPr>
      </a:lvl4pPr>
      <a:lvl5pPr marL="2057400" indent="-228600" algn="l" rtl="0" eaLnBrk="0" fontAlgn="base" hangingPunct="0">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91305" tIns="45650" rIns="91305" bIns="4565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419600"/>
          </a:xfrm>
          <a:prstGeom prst="rect">
            <a:avLst/>
          </a:prstGeom>
        </p:spPr>
        <p:txBody>
          <a:bodyPr vert="horz" lIns="91305" tIns="45650" rIns="91305" bIns="45650"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endParaRPr lang="en-US" dirty="0"/>
          </a:p>
        </p:txBody>
      </p:sp>
    </p:spTree>
    <p:extLst>
      <p:ext uri="{BB962C8B-B14F-4D97-AF65-F5344CB8AC3E}">
        <p14:creationId xmlns:p14="http://schemas.microsoft.com/office/powerpoint/2010/main" val="27320692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2" r:id="rId9"/>
    <p:sldLayoutId id="2147483804" r:id="rId10"/>
    <p:sldLayoutId id="214748380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3031"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385" indent="-342385" algn="l" defTabSz="913031" rtl="0" eaLnBrk="1" latinLnBrk="0" hangingPunct="1">
        <a:spcBef>
          <a:spcPct val="20000"/>
        </a:spcBef>
        <a:buClr>
          <a:srgbClr val="719500"/>
        </a:buClr>
        <a:buFont typeface="Arial" pitchFamily="34" charset="0"/>
        <a:buChar char="•"/>
        <a:defRPr sz="2200" kern="1200">
          <a:solidFill>
            <a:schemeClr val="tx1"/>
          </a:solidFill>
          <a:latin typeface="Arial" pitchFamily="34" charset="0"/>
          <a:ea typeface="+mn-ea"/>
          <a:cs typeface="Arial" pitchFamily="34" charset="0"/>
        </a:defRPr>
      </a:lvl1pPr>
      <a:lvl2pPr marL="342385" indent="291663"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300" indent="-342900" algn="l" defTabSz="913031" rtl="0" eaLnBrk="1" latinLnBrk="0" hangingPunct="1">
        <a:spcBef>
          <a:spcPct val="20000"/>
        </a:spcBef>
        <a:buFont typeface="Arial" pitchFamily="34" charset="0"/>
        <a:buChar char="−"/>
        <a:tabLst>
          <a:tab pos="976436" algn="l"/>
        </a:tabLst>
        <a:defRPr sz="2200" kern="1200">
          <a:solidFill>
            <a:schemeClr val="tx1"/>
          </a:solidFill>
          <a:latin typeface="Arial" pitchFamily="34" charset="0"/>
          <a:ea typeface="+mn-ea"/>
          <a:cs typeface="Arial" pitchFamily="34" charset="0"/>
        </a:defRPr>
      </a:lvl3pPr>
      <a:lvl4pPr marL="1092200" indent="-2921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1485900" indent="-342900" algn="l" defTabSz="913031"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0829"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4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61"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76" indent="-228248" algn="l" defTabSz="9130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C78A38-E261-4FF7-8502-CC0694C3DE2C}" type="datetimeFigureOut">
              <a:rPr lang="en-US" smtClean="0">
                <a:solidFill>
                  <a:prstClr val="black">
                    <a:tint val="75000"/>
                  </a:prstClr>
                </a:solidFill>
              </a:rPr>
              <a:pPr defTabSz="685800"/>
              <a:t>5/31/2016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48CAF22-C8E3-42E6-8700-87FAD71C1FE3}"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76166380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4.xml"/><Relationship Id="rId1" Type="http://schemas.openxmlformats.org/officeDocument/2006/relationships/tags" Target="../tags/tag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sr.nih.gov/" TargetMode="External"/><Relationship Id="rId2" Type="http://schemas.openxmlformats.org/officeDocument/2006/relationships/notesSlide" Target="../notesSlides/notesSlide11.xml"/><Relationship Id="rId1" Type="http://schemas.openxmlformats.org/officeDocument/2006/relationships/slideLayout" Target="../slideLayouts/slideLayout6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grants.nih.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229600" cy="2133575"/>
          </a:xfrm>
        </p:spPr>
        <p:txBody>
          <a:bodyPr>
            <a:normAutofit fontScale="90000"/>
          </a:bodyPr>
          <a:lstStyle/>
          <a:p>
            <a:r>
              <a:rPr lang="en-US" sz="3200" dirty="0" smtClean="0"/>
              <a:t>Peer Review and Grant Mechanisms at NIH</a:t>
            </a:r>
            <a:br>
              <a:rPr lang="en-US" sz="3200" dirty="0" smtClean="0"/>
            </a:br>
            <a:r>
              <a:rPr lang="en-US" sz="3200" dirty="0" smtClean="0"/>
              <a:t>What is Changing?</a:t>
            </a:r>
            <a:br>
              <a:rPr lang="en-US" sz="3200" dirty="0" smtClean="0"/>
            </a:br>
            <a:r>
              <a:rPr lang="en-US" sz="3200" dirty="0" smtClean="0"/>
              <a:t/>
            </a:r>
            <a:br>
              <a:rPr lang="en-US" sz="3200" dirty="0" smtClean="0"/>
            </a:br>
            <a:r>
              <a:rPr lang="en-US" sz="2700" dirty="0" smtClean="0"/>
              <a:t>May 2016</a:t>
            </a:r>
            <a:endParaRPr lang="en-US" sz="2700" dirty="0"/>
          </a:p>
        </p:txBody>
      </p:sp>
      <p:sp>
        <p:nvSpPr>
          <p:cNvPr id="3" name="Subtitle 2"/>
          <p:cNvSpPr>
            <a:spLocks noGrp="1"/>
          </p:cNvSpPr>
          <p:nvPr>
            <p:ph type="subTitle" idx="1"/>
          </p:nvPr>
        </p:nvSpPr>
        <p:spPr>
          <a:xfrm>
            <a:off x="1066800" y="4648200"/>
            <a:ext cx="6400800" cy="1143000"/>
          </a:xfrm>
        </p:spPr>
        <p:txBody>
          <a:bodyPr/>
          <a:lstStyle/>
          <a:p>
            <a:r>
              <a:rPr lang="en-US" sz="2000" dirty="0"/>
              <a:t>Richard Nakamura, Ph.D., Director</a:t>
            </a:r>
            <a:br>
              <a:rPr lang="en-US" sz="2000" dirty="0"/>
            </a:br>
            <a:r>
              <a:rPr lang="en-US" sz="2000" dirty="0"/>
              <a:t>Center for Scientific Review</a:t>
            </a:r>
            <a:endParaRPr lang="en-US" dirty="0"/>
          </a:p>
        </p:txBody>
      </p:sp>
    </p:spTree>
    <p:extLst>
      <p:ext uri="{BB962C8B-B14F-4D97-AF65-F5344CB8AC3E}">
        <p14:creationId xmlns:p14="http://schemas.microsoft.com/office/powerpoint/2010/main" val="163325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762000" y="1828800"/>
            <a:ext cx="7162800" cy="533400"/>
          </a:xfrm>
        </p:spPr>
        <p:txBody>
          <a:bodyPr>
            <a:normAutofit fontScale="90000"/>
          </a:bodyPr>
          <a:lstStyle/>
          <a:p>
            <a:pPr eaLnBrk="1" hangingPunct="1"/>
            <a:r>
              <a:rPr lang="en-US" sz="3200" dirty="0" smtClean="0">
                <a:solidFill>
                  <a:schemeClr val="bg1"/>
                </a:solidFill>
              </a:rPr>
              <a:t>The Study Section Meeting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279" y="-76200"/>
            <a:ext cx="10957748" cy="6934200"/>
          </a:xfrm>
          <a:prstGeom prst="rect">
            <a:avLst/>
          </a:prstGeom>
        </p:spPr>
      </p:pic>
      <p:sp>
        <p:nvSpPr>
          <p:cNvPr id="6" name="TextBox 5"/>
          <p:cNvSpPr txBox="1"/>
          <p:nvPr/>
        </p:nvSpPr>
        <p:spPr>
          <a:xfrm>
            <a:off x="152400" y="5361724"/>
            <a:ext cx="9448800" cy="646319"/>
          </a:xfrm>
          <a:prstGeom prst="rect">
            <a:avLst/>
          </a:prstGeom>
          <a:solidFill>
            <a:srgbClr val="66A900">
              <a:alpha val="71000"/>
            </a:srgbClr>
          </a:solidFill>
        </p:spPr>
        <p:txBody>
          <a:bodyPr wrap="square" lIns="91429" tIns="45714" rIns="91429" bIns="45714" rtlCol="0">
            <a:spAutoFit/>
          </a:bodyPr>
          <a:lstStyle/>
          <a:p>
            <a:pPr defTabSz="914400"/>
            <a:r>
              <a:rPr lang="en-US" sz="3600" b="1" dirty="0">
                <a:solidFill>
                  <a:prstClr val="white"/>
                </a:solidFill>
              </a:rPr>
              <a:t>    </a:t>
            </a:r>
            <a:r>
              <a:rPr lang="en-US" sz="2500" b="1" dirty="0">
                <a:solidFill>
                  <a:prstClr val="white"/>
                </a:solidFill>
              </a:rPr>
              <a:t>The SRO Convenes the Study Section Meeting</a:t>
            </a:r>
          </a:p>
        </p:txBody>
      </p:sp>
    </p:spTree>
    <p:extLst>
      <p:ext uri="{BB962C8B-B14F-4D97-AF65-F5344CB8AC3E}">
        <p14:creationId xmlns:p14="http://schemas.microsoft.com/office/powerpoint/2010/main" val="289132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44439" y="381000"/>
            <a:ext cx="6570761" cy="769441"/>
          </a:xfrm>
        </p:spPr>
        <p:txBody>
          <a:bodyPr/>
          <a:lstStyle/>
          <a:p>
            <a:pPr eaLnBrk="1" hangingPunct="1"/>
            <a:r>
              <a:rPr lang="en-US" sz="2600" dirty="0"/>
              <a:t>Role of the Scientific Review Officer</a:t>
            </a:r>
          </a:p>
        </p:txBody>
      </p:sp>
      <p:sp>
        <p:nvSpPr>
          <p:cNvPr id="48131" name="Rectangle 3"/>
          <p:cNvSpPr>
            <a:spLocks noGrp="1" noChangeArrowheads="1"/>
          </p:cNvSpPr>
          <p:nvPr>
            <p:ph idx="1"/>
          </p:nvPr>
        </p:nvSpPr>
        <p:spPr>
          <a:xfrm>
            <a:off x="775769" y="2362200"/>
            <a:ext cx="6930925" cy="3487043"/>
          </a:xfrm>
        </p:spPr>
        <p:txBody>
          <a:bodyPr/>
          <a:lstStyle/>
          <a:p>
            <a:pPr marL="202203" indent="-202203">
              <a:lnSpc>
                <a:spcPct val="90000"/>
              </a:lnSpc>
              <a:spcBef>
                <a:spcPct val="80000"/>
              </a:spcBef>
            </a:pPr>
            <a:r>
              <a:rPr lang="en-US" dirty="0" smtClean="0"/>
              <a:t>Performs administrative and technical review of applications to ensure completeness and accuracy</a:t>
            </a:r>
          </a:p>
          <a:p>
            <a:pPr marL="202203" indent="-202203">
              <a:lnSpc>
                <a:spcPct val="90000"/>
              </a:lnSpc>
              <a:spcBef>
                <a:spcPct val="80000"/>
              </a:spcBef>
            </a:pPr>
            <a:r>
              <a:rPr lang="en-US" dirty="0"/>
              <a:t>N</a:t>
            </a:r>
            <a:r>
              <a:rPr lang="en-US" dirty="0" smtClean="0"/>
              <a:t>ominates reviewers and chair based on broad input</a:t>
            </a:r>
          </a:p>
          <a:p>
            <a:pPr marL="202203" indent="-202203">
              <a:lnSpc>
                <a:spcPct val="90000"/>
              </a:lnSpc>
              <a:spcBef>
                <a:spcPct val="80000"/>
              </a:spcBef>
            </a:pPr>
            <a:r>
              <a:rPr lang="en-US" dirty="0" smtClean="0"/>
              <a:t>Provides CSR training for reviewers and chair</a:t>
            </a:r>
            <a:endParaRPr lang="en-US" dirty="0" smtClean="0">
              <a:solidFill>
                <a:srgbClr val="FF0000"/>
              </a:solidFill>
            </a:endParaRPr>
          </a:p>
          <a:p>
            <a:pPr marL="202203" indent="-202203">
              <a:lnSpc>
                <a:spcPct val="90000"/>
              </a:lnSpc>
              <a:spcBef>
                <a:spcPct val="80000"/>
              </a:spcBef>
            </a:pPr>
            <a:r>
              <a:rPr lang="en-US" dirty="0" smtClean="0"/>
              <a:t>Prepares summary statements</a:t>
            </a:r>
          </a:p>
          <a:p>
            <a:pPr marL="202203" indent="-202203">
              <a:lnSpc>
                <a:spcPct val="90000"/>
              </a:lnSpc>
              <a:spcBef>
                <a:spcPct val="80000"/>
              </a:spcBef>
            </a:pPr>
            <a:endParaRPr lang="en-US" dirty="0"/>
          </a:p>
        </p:txBody>
      </p:sp>
      <p:sp>
        <p:nvSpPr>
          <p:cNvPr id="48132" name="Text Box 4"/>
          <p:cNvSpPr txBox="1">
            <a:spLocks noChangeArrowheads="1"/>
          </p:cNvSpPr>
          <p:nvPr/>
        </p:nvSpPr>
        <p:spPr bwMode="auto">
          <a:xfrm>
            <a:off x="772120" y="1447735"/>
            <a:ext cx="6934574" cy="63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85398" tIns="42706" rIns="85398" bIns="42706" anchor="ctr">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defTabSz="914400">
              <a:lnSpc>
                <a:spcPct val="85000"/>
              </a:lnSpc>
              <a:spcBef>
                <a:spcPct val="50000"/>
              </a:spcBef>
            </a:pPr>
            <a:r>
              <a:rPr lang="en-US" sz="2100" dirty="0" smtClean="0">
                <a:solidFill>
                  <a:srgbClr val="719500"/>
                </a:solidFill>
                <a:latin typeface="Arial" charset="0"/>
              </a:rPr>
              <a:t>Scientifically trained Federal </a:t>
            </a:r>
            <a:r>
              <a:rPr lang="en-US" sz="2100" dirty="0">
                <a:solidFill>
                  <a:srgbClr val="719500"/>
                </a:solidFill>
                <a:latin typeface="Arial" charset="0"/>
              </a:rPr>
              <a:t>Official with </a:t>
            </a:r>
            <a:r>
              <a:rPr lang="en-US" sz="2100" dirty="0" smtClean="0">
                <a:solidFill>
                  <a:srgbClr val="719500"/>
                </a:solidFill>
                <a:latin typeface="Arial" charset="0"/>
              </a:rPr>
              <a:t>overall responsibility </a:t>
            </a:r>
            <a:r>
              <a:rPr lang="en-US" sz="2100" dirty="0">
                <a:solidFill>
                  <a:srgbClr val="719500"/>
                </a:solidFill>
                <a:latin typeface="Arial" charset="0"/>
              </a:rPr>
              <a:t>for the review process</a:t>
            </a:r>
          </a:p>
        </p:txBody>
      </p:sp>
    </p:spTree>
    <p:extLst>
      <p:ext uri="{BB962C8B-B14F-4D97-AF65-F5344CB8AC3E}">
        <p14:creationId xmlns:p14="http://schemas.microsoft.com/office/powerpoint/2010/main" val="8352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381000"/>
            <a:ext cx="5943600" cy="762000"/>
          </a:xfrm>
        </p:spPr>
        <p:txBody>
          <a:bodyPr/>
          <a:lstStyle/>
          <a:p>
            <a:pPr algn="ctr"/>
            <a:r>
              <a:rPr lang="en-US" sz="2600" dirty="0"/>
              <a:t>Role of Study Section Chair</a:t>
            </a:r>
          </a:p>
        </p:txBody>
      </p:sp>
      <p:sp>
        <p:nvSpPr>
          <p:cNvPr id="57347" name="Content Placeholder 2"/>
          <p:cNvSpPr>
            <a:spLocks noGrp="1"/>
          </p:cNvSpPr>
          <p:nvPr>
            <p:ph idx="1"/>
          </p:nvPr>
        </p:nvSpPr>
        <p:spPr>
          <a:xfrm>
            <a:off x="838200" y="1524000"/>
            <a:ext cx="7163098" cy="3810000"/>
          </a:xfrm>
        </p:spPr>
        <p:txBody>
          <a:bodyPr>
            <a:normAutofit lnSpcReduction="10000"/>
          </a:bodyPr>
          <a:lstStyle/>
          <a:p>
            <a:pPr marL="0" indent="0">
              <a:buNone/>
            </a:pPr>
            <a:r>
              <a:rPr lang="en-US" sz="2100" b="1" dirty="0" smtClean="0">
                <a:solidFill>
                  <a:srgbClr val="719500"/>
                </a:solidFill>
              </a:rPr>
              <a:t>Senior extramural scientist that partners </a:t>
            </a:r>
            <a:r>
              <a:rPr lang="en-US" sz="2100" b="1" dirty="0">
                <a:solidFill>
                  <a:srgbClr val="719500"/>
                </a:solidFill>
              </a:rPr>
              <a:t>with their Scientific Review Officer to conduct the </a:t>
            </a:r>
            <a:r>
              <a:rPr lang="en-US" sz="2100" b="1" dirty="0" smtClean="0">
                <a:solidFill>
                  <a:srgbClr val="719500"/>
                </a:solidFill>
              </a:rPr>
              <a:t>meeting</a:t>
            </a:r>
          </a:p>
          <a:p>
            <a:pPr marL="0" indent="0">
              <a:buNone/>
            </a:pPr>
            <a:endParaRPr lang="en-US" sz="2100" b="1" dirty="0">
              <a:solidFill>
                <a:srgbClr val="719500"/>
              </a:solidFill>
            </a:endParaRPr>
          </a:p>
          <a:p>
            <a:pPr>
              <a:buFontTx/>
              <a:buNone/>
            </a:pPr>
            <a:endParaRPr lang="en-US" sz="800" dirty="0" smtClean="0"/>
          </a:p>
          <a:p>
            <a:r>
              <a:rPr lang="en-US" sz="2100" dirty="0" smtClean="0"/>
              <a:t>Guides </a:t>
            </a:r>
            <a:r>
              <a:rPr lang="en-US" sz="2100" dirty="0"/>
              <a:t>and summarizes study section discussion</a:t>
            </a:r>
          </a:p>
          <a:p>
            <a:pPr>
              <a:buFontTx/>
              <a:buNone/>
            </a:pPr>
            <a:endParaRPr lang="en-US" sz="800" dirty="0" smtClean="0"/>
          </a:p>
          <a:p>
            <a:r>
              <a:rPr lang="en-US" sz="2100" dirty="0"/>
              <a:t>Ensures all study section member opinions are given careful consideration</a:t>
            </a:r>
          </a:p>
          <a:p>
            <a:pPr>
              <a:buFontTx/>
              <a:buNone/>
            </a:pPr>
            <a:endParaRPr lang="en-US" sz="800" dirty="0" smtClean="0"/>
          </a:p>
          <a:p>
            <a:r>
              <a:rPr lang="en-US" sz="2100" dirty="0" smtClean="0"/>
              <a:t>Manages scientific discussions at the meeting, e.g., timeliness and thoroughness</a:t>
            </a:r>
          </a:p>
          <a:p>
            <a:r>
              <a:rPr lang="en-US" sz="2100" dirty="0" smtClean="0"/>
              <a:t>Acts as the scientific face of an area of science and its support</a:t>
            </a:r>
            <a:endParaRPr lang="en-US" sz="2100" dirty="0"/>
          </a:p>
        </p:txBody>
      </p:sp>
    </p:spTree>
    <p:extLst>
      <p:ext uri="{BB962C8B-B14F-4D97-AF65-F5344CB8AC3E}">
        <p14:creationId xmlns:p14="http://schemas.microsoft.com/office/powerpoint/2010/main" val="134697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1999"/>
          </a:xfrm>
        </p:spPr>
        <p:txBody>
          <a:bodyPr/>
          <a:lstStyle/>
          <a:p>
            <a:pPr algn="ctr"/>
            <a:r>
              <a:rPr lang="en-US" dirty="0" smtClean="0"/>
              <a:t>Reviewers</a:t>
            </a:r>
            <a:endParaRPr lang="en-US" dirty="0"/>
          </a:p>
        </p:txBody>
      </p:sp>
      <p:sp>
        <p:nvSpPr>
          <p:cNvPr id="3" name="Content Placeholder 2"/>
          <p:cNvSpPr>
            <a:spLocks noGrp="1"/>
          </p:cNvSpPr>
          <p:nvPr>
            <p:ph idx="1"/>
          </p:nvPr>
        </p:nvSpPr>
        <p:spPr>
          <a:xfrm>
            <a:off x="443204" y="914398"/>
            <a:ext cx="8229600" cy="4953001"/>
          </a:xfrm>
        </p:spPr>
        <p:txBody>
          <a:bodyPr>
            <a:normAutofit/>
          </a:bodyPr>
          <a:lstStyle/>
          <a:p>
            <a:r>
              <a:rPr lang="en-US" dirty="0" smtClean="0"/>
              <a:t>Ph.D. or M.D. in relevant research area</a:t>
            </a:r>
          </a:p>
          <a:p>
            <a:endParaRPr lang="en-US" dirty="0" smtClean="0"/>
          </a:p>
          <a:p>
            <a:r>
              <a:rPr lang="en-US" dirty="0" smtClean="0"/>
              <a:t>Successful at competitive, independent research</a:t>
            </a:r>
          </a:p>
          <a:p>
            <a:endParaRPr lang="en-US" dirty="0" smtClean="0"/>
          </a:p>
          <a:p>
            <a:r>
              <a:rPr lang="en-US" dirty="0" smtClean="0"/>
              <a:t>Excellent publications, scientific and professional recognition</a:t>
            </a:r>
          </a:p>
          <a:p>
            <a:endParaRPr lang="en-US" dirty="0" smtClean="0"/>
          </a:p>
          <a:p>
            <a:r>
              <a:rPr lang="en-US" dirty="0" smtClean="0"/>
              <a:t>Demonstrated wisdom, selflessness</a:t>
            </a:r>
            <a:r>
              <a:rPr lang="en-US" smtClean="0"/>
              <a:t>, cooperativity </a:t>
            </a:r>
            <a:r>
              <a:rPr lang="en-US" dirty="0" smtClean="0"/>
              <a:t>in review</a:t>
            </a:r>
          </a:p>
          <a:p>
            <a:endParaRPr lang="en-US" dirty="0" smtClean="0"/>
          </a:p>
          <a:p>
            <a:r>
              <a:rPr lang="en-US" dirty="0" smtClean="0"/>
              <a:t>Demonstrated scientific independence</a:t>
            </a:r>
          </a:p>
          <a:p>
            <a:endParaRPr lang="en-US" dirty="0" smtClean="0"/>
          </a:p>
          <a:p>
            <a:r>
              <a:rPr lang="en-US" dirty="0" smtClean="0"/>
              <a:t>Diversity of perspectives, gender, race/ethnicity, region</a:t>
            </a:r>
            <a:endParaRPr lang="en-US" dirty="0"/>
          </a:p>
        </p:txBody>
      </p:sp>
    </p:spTree>
    <p:extLst>
      <p:ext uri="{BB962C8B-B14F-4D97-AF65-F5344CB8AC3E}">
        <p14:creationId xmlns:p14="http://schemas.microsoft.com/office/powerpoint/2010/main" val="369031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762000"/>
          </a:xfrm>
        </p:spPr>
        <p:txBody>
          <a:bodyPr>
            <a:normAutofit/>
          </a:bodyPr>
          <a:lstStyle/>
          <a:p>
            <a:r>
              <a:rPr lang="en-US" dirty="0"/>
              <a:t>Discussions Focus on the Best Applications </a:t>
            </a:r>
          </a:p>
        </p:txBody>
      </p:sp>
      <p:sp>
        <p:nvSpPr>
          <p:cNvPr id="3" name="Content Placeholder 2"/>
          <p:cNvSpPr>
            <a:spLocks noGrp="1"/>
          </p:cNvSpPr>
          <p:nvPr>
            <p:ph idx="1"/>
          </p:nvPr>
        </p:nvSpPr>
        <p:spPr/>
        <p:txBody>
          <a:bodyPr/>
          <a:lstStyle/>
          <a:p>
            <a:r>
              <a:rPr lang="en-US" dirty="0"/>
              <a:t>Reviewers discuss application in rank order based on preliminary impact scores</a:t>
            </a:r>
          </a:p>
          <a:p>
            <a:endParaRPr lang="en-US" sz="900" dirty="0"/>
          </a:p>
          <a:p>
            <a:r>
              <a:rPr lang="en-US" dirty="0"/>
              <a:t>Reviewers typically discuss the top half the applications</a:t>
            </a:r>
          </a:p>
          <a:p>
            <a:endParaRPr lang="en-US" sz="900" dirty="0"/>
          </a:p>
          <a:p>
            <a:r>
              <a:rPr lang="en-US" dirty="0"/>
              <a:t>The panel will discuss any application a reviewer wants to discuss </a:t>
            </a:r>
          </a:p>
          <a:p>
            <a:endParaRPr lang="en-US" dirty="0"/>
          </a:p>
        </p:txBody>
      </p:sp>
      <p:pic>
        <p:nvPicPr>
          <p:cNvPr id="4" name="Picture 5" descr="Image of reviewers discussing an application."/>
          <p:cNvPicPr>
            <a:picLocks noChangeAspect="1"/>
          </p:cNvPicPr>
          <p:nvPr/>
        </p:nvPicPr>
        <p:blipFill>
          <a:blip r:embed="rId3" cstate="print"/>
          <a:srcRect/>
          <a:stretch>
            <a:fillRect/>
          </a:stretch>
        </p:blipFill>
        <p:spPr bwMode="auto">
          <a:xfrm>
            <a:off x="5168900" y="3581400"/>
            <a:ext cx="3405182" cy="2262043"/>
          </a:xfrm>
          <a:prstGeom prst="rect">
            <a:avLst/>
          </a:prstGeom>
          <a:noFill/>
          <a:ln w="9525">
            <a:noFill/>
            <a:miter lim="800000"/>
            <a:headEnd/>
            <a:tailEnd/>
          </a:ln>
        </p:spPr>
      </p:pic>
    </p:spTree>
    <p:extLst>
      <p:ext uri="{BB962C8B-B14F-4D97-AF65-F5344CB8AC3E}">
        <p14:creationId xmlns:p14="http://schemas.microsoft.com/office/powerpoint/2010/main" val="192278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838200" y="1371600"/>
            <a:ext cx="7297738" cy="4191000"/>
          </a:xfrm>
        </p:spPr>
        <p:txBody>
          <a:bodyPr/>
          <a:lstStyle/>
          <a:p>
            <a:pPr marL="0" indent="0">
              <a:lnSpc>
                <a:spcPct val="80000"/>
              </a:lnSpc>
              <a:buNone/>
            </a:pPr>
            <a:r>
              <a:rPr lang="en-US" sz="2100" dirty="0" smtClean="0"/>
              <a:t>   </a:t>
            </a:r>
          </a:p>
          <a:p>
            <a:pPr marL="0" indent="0">
              <a:lnSpc>
                <a:spcPct val="80000"/>
              </a:lnSpc>
            </a:pPr>
            <a:r>
              <a:rPr lang="en-US" sz="2100" dirty="0" smtClean="0"/>
              <a:t>   </a:t>
            </a:r>
            <a:r>
              <a:rPr lang="en-US" sz="2100" b="0" dirty="0" smtClean="0"/>
              <a:t>Scores for each review criterion </a:t>
            </a:r>
          </a:p>
          <a:p>
            <a:pPr marL="0" indent="0">
              <a:lnSpc>
                <a:spcPct val="80000"/>
              </a:lnSpc>
            </a:pPr>
            <a:endParaRPr lang="en-US" sz="1200" b="0" dirty="0" smtClean="0"/>
          </a:p>
          <a:p>
            <a:pPr marL="0" indent="0">
              <a:lnSpc>
                <a:spcPct val="80000"/>
              </a:lnSpc>
            </a:pPr>
            <a:r>
              <a:rPr lang="en-US" sz="2100" b="0" dirty="0" smtClean="0"/>
              <a:t>   Critiques from assigned reviewers</a:t>
            </a:r>
          </a:p>
          <a:p>
            <a:pPr marL="0" indent="0">
              <a:lnSpc>
                <a:spcPct val="80000"/>
              </a:lnSpc>
              <a:buNone/>
            </a:pPr>
            <a:endParaRPr lang="en-US" sz="1200" b="0" dirty="0" smtClean="0"/>
          </a:p>
          <a:p>
            <a:pPr marL="0" indent="0">
              <a:lnSpc>
                <a:spcPct val="80000"/>
              </a:lnSpc>
            </a:pPr>
            <a:r>
              <a:rPr lang="en-US" sz="2100" b="0" dirty="0" smtClean="0"/>
              <a:t>   Administrative notes if any</a:t>
            </a:r>
          </a:p>
          <a:p>
            <a:pPr marL="0" indent="0">
              <a:lnSpc>
                <a:spcPct val="80000"/>
              </a:lnSpc>
              <a:buNone/>
            </a:pPr>
            <a:endParaRPr lang="en-US" sz="800" dirty="0" smtClean="0"/>
          </a:p>
          <a:p>
            <a:pPr marL="0" indent="0">
              <a:lnSpc>
                <a:spcPct val="80000"/>
              </a:lnSpc>
              <a:buNone/>
            </a:pPr>
            <a:endParaRPr lang="en-US" sz="800" dirty="0" smtClean="0"/>
          </a:p>
          <a:p>
            <a:pPr marL="0" indent="0">
              <a:lnSpc>
                <a:spcPct val="80000"/>
              </a:lnSpc>
              <a:buNone/>
            </a:pPr>
            <a:r>
              <a:rPr lang="en-US" sz="2100" b="1" dirty="0" smtClean="0">
                <a:solidFill>
                  <a:srgbClr val="769F33"/>
                </a:solidFill>
              </a:rPr>
              <a:t>If an application is discussed, applicants receive:   </a:t>
            </a:r>
          </a:p>
          <a:p>
            <a:pPr marL="0" indent="0">
              <a:lnSpc>
                <a:spcPct val="80000"/>
              </a:lnSpc>
              <a:buNone/>
            </a:pPr>
            <a:endParaRPr lang="en-US" sz="800" dirty="0" smtClean="0"/>
          </a:p>
          <a:p>
            <a:pPr marL="0" indent="0">
              <a:lnSpc>
                <a:spcPct val="80000"/>
              </a:lnSpc>
              <a:buNone/>
            </a:pPr>
            <a:endParaRPr lang="en-US" sz="800" dirty="0" smtClean="0"/>
          </a:p>
          <a:p>
            <a:pPr marL="0" indent="0">
              <a:lnSpc>
                <a:spcPct val="80000"/>
              </a:lnSpc>
            </a:pPr>
            <a:r>
              <a:rPr lang="en-US" sz="2100" b="0" dirty="0" smtClean="0"/>
              <a:t>  An overall impact/priority score and percentile</a:t>
            </a:r>
          </a:p>
          <a:p>
            <a:pPr marL="0" indent="0">
              <a:lnSpc>
                <a:spcPct val="80000"/>
              </a:lnSpc>
              <a:buNone/>
            </a:pPr>
            <a:r>
              <a:rPr lang="en-US" sz="2100" b="0" dirty="0" smtClean="0"/>
              <a:t>   ranking, which helps determine funding</a:t>
            </a:r>
          </a:p>
          <a:p>
            <a:pPr marL="0" indent="0">
              <a:lnSpc>
                <a:spcPct val="80000"/>
              </a:lnSpc>
            </a:pPr>
            <a:endParaRPr lang="en-US" sz="1200" b="0" dirty="0" smtClean="0"/>
          </a:p>
          <a:p>
            <a:pPr marL="0" indent="0">
              <a:lnSpc>
                <a:spcPct val="80000"/>
              </a:lnSpc>
            </a:pPr>
            <a:r>
              <a:rPr lang="en-US" sz="2100" b="0" dirty="0" smtClean="0"/>
              <a:t>  A summary of review discussion</a:t>
            </a:r>
          </a:p>
          <a:p>
            <a:pPr marL="0" indent="0">
              <a:lnSpc>
                <a:spcPct val="80000"/>
              </a:lnSpc>
              <a:buNone/>
            </a:pPr>
            <a:endParaRPr lang="en-US" sz="1200" b="0" dirty="0" smtClean="0"/>
          </a:p>
          <a:p>
            <a:pPr marL="0" indent="0">
              <a:lnSpc>
                <a:spcPct val="80000"/>
              </a:lnSpc>
            </a:pPr>
            <a:r>
              <a:rPr lang="en-US" sz="2100" b="0" dirty="0" smtClean="0"/>
              <a:t>  A budget recommendation</a:t>
            </a:r>
          </a:p>
          <a:p>
            <a:pPr marL="0" indent="0">
              <a:lnSpc>
                <a:spcPct val="80000"/>
              </a:lnSpc>
              <a:buFont typeface="Monotype Sorts" pitchFamily="2" charset="2"/>
              <a:buChar char=" "/>
            </a:pPr>
            <a:endParaRPr lang="en-US" sz="2400" dirty="0" smtClean="0">
              <a:solidFill>
                <a:srgbClr val="FF9966"/>
              </a:solidFill>
            </a:endParaRPr>
          </a:p>
        </p:txBody>
      </p:sp>
      <p:sp>
        <p:nvSpPr>
          <p:cNvPr id="57347" name="Rectangle 3"/>
          <p:cNvSpPr>
            <a:spLocks noGrp="1" noChangeArrowheads="1"/>
          </p:cNvSpPr>
          <p:nvPr>
            <p:ph type="title"/>
          </p:nvPr>
        </p:nvSpPr>
        <p:spPr>
          <a:xfrm>
            <a:off x="838200" y="609600"/>
            <a:ext cx="7162800" cy="534987"/>
          </a:xfrm>
        </p:spPr>
        <p:txBody>
          <a:bodyPr/>
          <a:lstStyle/>
          <a:p>
            <a:r>
              <a:rPr lang="en-US" sz="2600" dirty="0" smtClean="0"/>
              <a:t>Summary Statement</a:t>
            </a:r>
          </a:p>
        </p:txBody>
      </p:sp>
      <p:pic>
        <p:nvPicPr>
          <p:cNvPr id="57348" name="Picture 4" descr="DSC_1356.JPG"/>
          <p:cNvPicPr>
            <a:picLocks noChangeAspect="1"/>
          </p:cNvPicPr>
          <p:nvPr/>
        </p:nvPicPr>
        <p:blipFill>
          <a:blip r:embed="rId4" cstate="print"/>
          <a:srcRect/>
          <a:stretch>
            <a:fillRect/>
          </a:stretch>
        </p:blipFill>
        <p:spPr bwMode="auto">
          <a:xfrm>
            <a:off x="5943600" y="1092200"/>
            <a:ext cx="2819400" cy="1879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395764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2600" dirty="0" smtClean="0"/>
              <a:t>Short Cut:  Early Career Reviewer Program</a:t>
            </a:r>
            <a:endParaRPr lang="en-US" sz="2600" dirty="0"/>
          </a:p>
        </p:txBody>
      </p:sp>
      <p:sp>
        <p:nvSpPr>
          <p:cNvPr id="3" name="Content Placeholder 2"/>
          <p:cNvSpPr>
            <a:spLocks noGrp="1"/>
          </p:cNvSpPr>
          <p:nvPr>
            <p:ph idx="1"/>
          </p:nvPr>
        </p:nvSpPr>
        <p:spPr>
          <a:xfrm>
            <a:off x="520700" y="1143000"/>
            <a:ext cx="8229600" cy="2438400"/>
          </a:xfrm>
        </p:spPr>
        <p:txBody>
          <a:bodyPr>
            <a:normAutofit/>
          </a:bodyPr>
          <a:lstStyle/>
          <a:p>
            <a:r>
              <a:rPr lang="en-US" dirty="0"/>
              <a:t>Train and educate qualified scientists to become critical and well-trained reviewers</a:t>
            </a:r>
          </a:p>
          <a:p>
            <a:r>
              <a:rPr lang="en-US" dirty="0"/>
              <a:t>Expose investigators to the peer review experience to help make them more competitive as applicants</a:t>
            </a:r>
          </a:p>
          <a:p>
            <a:r>
              <a:rPr lang="en-US" dirty="0"/>
              <a:t>Enrich the existing pool of NIH </a:t>
            </a:r>
            <a:r>
              <a:rPr lang="en-US" dirty="0" smtClean="0"/>
              <a:t>reviewers</a:t>
            </a:r>
          </a:p>
          <a:p>
            <a:endParaRPr lang="en-US" sz="2400" dirty="0" smtClean="0"/>
          </a:p>
          <a:p>
            <a:endParaRPr lang="en-US" sz="2400" dirty="0"/>
          </a:p>
        </p:txBody>
      </p:sp>
      <p:pic>
        <p:nvPicPr>
          <p:cNvPr id="5" name="Picture 4" descr="Photo of a reviewer listening intensely to a review discus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429000"/>
            <a:ext cx="2514600" cy="1676400"/>
          </a:xfrm>
          <a:prstGeom prst="rect">
            <a:avLst/>
          </a:prstGeom>
        </p:spPr>
      </p:pic>
      <p:pic>
        <p:nvPicPr>
          <p:cNvPr id="6" name="Picture 5" descr="Photo of a reviewer making a point at a review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31" y="3429000"/>
            <a:ext cx="2511869" cy="1676400"/>
          </a:xfrm>
          <a:prstGeom prst="rect">
            <a:avLst/>
          </a:prstGeom>
        </p:spPr>
      </p:pic>
      <p:pic>
        <p:nvPicPr>
          <p:cNvPr id="7" name="Picture 6" descr="Photo of a reviewer smiling at a review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539" y="3429000"/>
            <a:ext cx="2511461" cy="1676400"/>
          </a:xfrm>
          <a:prstGeom prst="rect">
            <a:avLst/>
          </a:prstGeom>
        </p:spPr>
      </p:pic>
      <p:sp>
        <p:nvSpPr>
          <p:cNvPr id="4" name="Rectangle 3"/>
          <p:cNvSpPr/>
          <p:nvPr/>
        </p:nvSpPr>
        <p:spPr>
          <a:xfrm>
            <a:off x="3026339" y="5334000"/>
            <a:ext cx="3145861" cy="461665"/>
          </a:xfrm>
          <a:prstGeom prst="rect">
            <a:avLst/>
          </a:prstGeom>
        </p:spPr>
        <p:txBody>
          <a:bodyPr wrap="none">
            <a:spAutoFit/>
          </a:bodyPr>
          <a:lstStyle/>
          <a:p>
            <a:pPr defTabSz="914400"/>
            <a:r>
              <a:rPr lang="en-US" sz="2400" b="1" dirty="0">
                <a:solidFill>
                  <a:prstClr val="black">
                    <a:lumMod val="95000"/>
                    <a:lumOff val="5000"/>
                  </a:prstClr>
                </a:solidFill>
              </a:rPr>
              <a:t>www.csr.nih.gov/ecr</a:t>
            </a:r>
          </a:p>
        </p:txBody>
      </p:sp>
    </p:spTree>
    <p:extLst>
      <p:ext uri="{BB962C8B-B14F-4D97-AF65-F5344CB8AC3E}">
        <p14:creationId xmlns:p14="http://schemas.microsoft.com/office/powerpoint/2010/main" val="137545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762000"/>
          </a:xfrm>
        </p:spPr>
        <p:txBody>
          <a:bodyPr>
            <a:normAutofit/>
          </a:bodyPr>
          <a:lstStyle/>
          <a:p>
            <a:r>
              <a:rPr lang="en-US" dirty="0" smtClean="0"/>
              <a:t>What Happens After Scientific Reviews</a:t>
            </a:r>
            <a:endParaRPr lang="en-US" dirty="0"/>
          </a:p>
        </p:txBody>
      </p:sp>
      <p:sp>
        <p:nvSpPr>
          <p:cNvPr id="3" name="Content Placeholder 2"/>
          <p:cNvSpPr>
            <a:spLocks noGrp="1"/>
          </p:cNvSpPr>
          <p:nvPr>
            <p:ph idx="1"/>
          </p:nvPr>
        </p:nvSpPr>
        <p:spPr>
          <a:xfrm>
            <a:off x="457200" y="1371600"/>
            <a:ext cx="8458200" cy="4419600"/>
          </a:xfrm>
        </p:spPr>
        <p:txBody>
          <a:bodyPr/>
          <a:lstStyle/>
          <a:p>
            <a:pPr marL="0" indent="0">
              <a:buNone/>
            </a:pPr>
            <a:r>
              <a:rPr lang="en-US" b="1" dirty="0" smtClean="0">
                <a:solidFill>
                  <a:srgbClr val="719500"/>
                </a:solidFill>
              </a:rPr>
              <a:t>Review results sent to the applicants and the NIH Institutes</a:t>
            </a:r>
          </a:p>
          <a:p>
            <a:pPr marL="0" indent="0">
              <a:buNone/>
            </a:pPr>
            <a:endParaRPr lang="en-US" dirty="0"/>
          </a:p>
          <a:p>
            <a:pPr marL="0" indent="0">
              <a:buNone/>
            </a:pPr>
            <a:r>
              <a:rPr lang="en-US" b="1" dirty="0" smtClean="0"/>
              <a:t>NIH Institutes and Centers:</a:t>
            </a:r>
          </a:p>
          <a:p>
            <a:pPr marL="0" indent="0">
              <a:buNone/>
            </a:pPr>
            <a:endParaRPr lang="en-US" sz="200" b="1" dirty="0"/>
          </a:p>
          <a:p>
            <a:pPr marL="0" indent="0">
              <a:buNone/>
            </a:pPr>
            <a:endParaRPr lang="en-US" sz="200" b="1" dirty="0" smtClean="0"/>
          </a:p>
          <a:p>
            <a:pPr marL="0" indent="0">
              <a:buNone/>
            </a:pPr>
            <a:endParaRPr lang="en-US" sz="200" b="1" dirty="0"/>
          </a:p>
          <a:p>
            <a:pPr marL="0" indent="0">
              <a:buNone/>
            </a:pPr>
            <a:endParaRPr lang="en-US" sz="200" b="1" dirty="0" smtClean="0"/>
          </a:p>
          <a:p>
            <a:pPr marL="0" indent="0">
              <a:buNone/>
            </a:pPr>
            <a:endParaRPr lang="en-US" sz="200" b="1" dirty="0" smtClean="0"/>
          </a:p>
          <a:p>
            <a:r>
              <a:rPr lang="en-US" dirty="0" smtClean="0"/>
              <a:t>Conduct second level review for relevance to priorities and public health needs.</a:t>
            </a:r>
          </a:p>
          <a:p>
            <a:pPr marL="0" indent="0">
              <a:buNone/>
            </a:pPr>
            <a:endParaRPr lang="en-US" sz="200" dirty="0"/>
          </a:p>
          <a:p>
            <a:pPr marL="0" indent="0">
              <a:buNone/>
            </a:pPr>
            <a:endParaRPr lang="en-US" sz="200" dirty="0" smtClean="0"/>
          </a:p>
          <a:p>
            <a:pPr marL="0" indent="0">
              <a:buNone/>
            </a:pPr>
            <a:endParaRPr lang="en-US" sz="200" dirty="0" smtClean="0"/>
          </a:p>
          <a:p>
            <a:r>
              <a:rPr lang="en-US" dirty="0" smtClean="0"/>
              <a:t>Seek input from their advisory councils, which include community representatives and patient advocates.</a:t>
            </a:r>
          </a:p>
          <a:p>
            <a:pPr marL="0" indent="0">
              <a:buNone/>
            </a:pPr>
            <a:endParaRPr lang="en-US" sz="200" dirty="0"/>
          </a:p>
          <a:p>
            <a:pPr marL="0" indent="0">
              <a:buNone/>
            </a:pPr>
            <a:endParaRPr lang="en-US" sz="200" dirty="0" smtClean="0"/>
          </a:p>
          <a:p>
            <a:pPr marL="0" indent="0">
              <a:buNone/>
            </a:pPr>
            <a:endParaRPr lang="en-US" sz="200" dirty="0" smtClean="0"/>
          </a:p>
          <a:p>
            <a:r>
              <a:rPr lang="en-US" dirty="0" smtClean="0"/>
              <a:t>Make final funding decisions.</a:t>
            </a:r>
          </a:p>
          <a:p>
            <a:endParaRPr lang="en-US" sz="200" dirty="0" smtClean="0"/>
          </a:p>
          <a:p>
            <a:endParaRPr lang="en-US" sz="200" dirty="0"/>
          </a:p>
          <a:p>
            <a:endParaRPr lang="en-US" sz="200" dirty="0" smtClean="0"/>
          </a:p>
          <a:p>
            <a:endParaRPr lang="en-US" sz="200" dirty="0" smtClean="0"/>
          </a:p>
          <a:p>
            <a:r>
              <a:rPr lang="en-US" dirty="0" smtClean="0"/>
              <a:t>Help all applicants take the next steps forward. </a:t>
            </a:r>
          </a:p>
        </p:txBody>
      </p:sp>
    </p:spTree>
    <p:extLst>
      <p:ext uri="{BB962C8B-B14F-4D97-AF65-F5344CB8AC3E}">
        <p14:creationId xmlns:p14="http://schemas.microsoft.com/office/powerpoint/2010/main" val="31375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NIH Program Officer</a:t>
            </a:r>
            <a:endParaRPr lang="en-US" dirty="0"/>
          </a:p>
        </p:txBody>
      </p:sp>
      <p:sp>
        <p:nvSpPr>
          <p:cNvPr id="3" name="Content Placeholder 2"/>
          <p:cNvSpPr>
            <a:spLocks noGrp="1"/>
          </p:cNvSpPr>
          <p:nvPr>
            <p:ph idx="1"/>
          </p:nvPr>
        </p:nvSpPr>
        <p:spPr>
          <a:xfrm>
            <a:off x="304800" y="1371600"/>
            <a:ext cx="8534400" cy="4419600"/>
          </a:xfrm>
        </p:spPr>
        <p:txBody>
          <a:bodyPr>
            <a:normAutofit fontScale="92500" lnSpcReduction="10000"/>
          </a:bodyPr>
          <a:lstStyle/>
          <a:p>
            <a:r>
              <a:rPr lang="en-US" dirty="0" smtClean="0"/>
              <a:t>Work with the scientific community to assess </a:t>
            </a:r>
            <a:r>
              <a:rPr lang="en-US" dirty="0"/>
              <a:t>research needs and opportunities</a:t>
            </a:r>
            <a:r>
              <a:rPr lang="en-US" dirty="0" smtClean="0"/>
              <a:t>.  Develop funding opportunity announcements.</a:t>
            </a:r>
          </a:p>
          <a:p>
            <a:pPr marL="0" indent="0">
              <a:buNone/>
            </a:pPr>
            <a:endParaRPr lang="en-US" dirty="0"/>
          </a:p>
          <a:p>
            <a:r>
              <a:rPr lang="en-US" dirty="0" smtClean="0"/>
              <a:t>Attend peer review meetings and help applicants understand their reviews and advise on next steps.</a:t>
            </a:r>
          </a:p>
          <a:p>
            <a:endParaRPr lang="en-US" dirty="0" smtClean="0"/>
          </a:p>
          <a:p>
            <a:r>
              <a:rPr lang="en-US" dirty="0"/>
              <a:t>Make award priority recommendations to Council and IC, including modifications to aims, award amount and </a:t>
            </a:r>
            <a:r>
              <a:rPr lang="en-US" dirty="0" smtClean="0"/>
              <a:t>duration.</a:t>
            </a:r>
          </a:p>
          <a:p>
            <a:endParaRPr lang="en-US" dirty="0"/>
          </a:p>
          <a:p>
            <a:r>
              <a:rPr lang="en-US" dirty="0" smtClean="0"/>
              <a:t>Oversee grants in their scientific areas and monitor performance.</a:t>
            </a:r>
          </a:p>
          <a:p>
            <a:pPr marL="0" indent="0">
              <a:buNone/>
            </a:pPr>
            <a:endParaRPr lang="en-US" dirty="0"/>
          </a:p>
          <a:p>
            <a:r>
              <a:rPr lang="en-US" dirty="0" smtClean="0"/>
              <a:t>Work </a:t>
            </a:r>
            <a:r>
              <a:rPr lang="en-US" dirty="0"/>
              <a:t>with </a:t>
            </a:r>
            <a:r>
              <a:rPr lang="en-US" dirty="0" smtClean="0"/>
              <a:t>grants </a:t>
            </a:r>
            <a:r>
              <a:rPr lang="en-US" dirty="0"/>
              <a:t>management staff </a:t>
            </a:r>
            <a:r>
              <a:rPr lang="en-US" dirty="0" smtClean="0"/>
              <a:t>to ensure research is progressing and government regulations are followed. </a:t>
            </a:r>
            <a:endParaRPr lang="en-US" dirty="0"/>
          </a:p>
        </p:txBody>
      </p:sp>
    </p:spTree>
    <p:extLst>
      <p:ext uri="{BB962C8B-B14F-4D97-AF65-F5344CB8AC3E}">
        <p14:creationId xmlns:p14="http://schemas.microsoft.com/office/powerpoint/2010/main" val="70864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600" dirty="0" smtClean="0"/>
              <a:t>“Change favors the prepared mind”</a:t>
            </a:r>
            <a:r>
              <a:rPr lang="en-US" dirty="0" smtClean="0"/>
              <a:t/>
            </a:r>
            <a:br>
              <a:rPr lang="en-US" dirty="0" smtClean="0"/>
            </a:br>
            <a:r>
              <a:rPr lang="en-US" dirty="0" smtClean="0"/>
              <a:t> </a:t>
            </a:r>
            <a:br>
              <a:rPr lang="en-US" dirty="0" smtClean="0"/>
            </a:br>
            <a:r>
              <a:rPr lang="en-US" dirty="0" smtClean="0"/>
              <a:t>	-</a:t>
            </a:r>
            <a:r>
              <a:rPr lang="en-US" sz="2400" b="0" dirty="0" smtClean="0"/>
              <a:t>misquoted from Louis Pasteur</a:t>
            </a:r>
            <a:endParaRPr lang="en-US" sz="2400" b="0" dirty="0"/>
          </a:p>
        </p:txBody>
      </p:sp>
    </p:spTree>
    <p:extLst>
      <p:ext uri="{BB962C8B-B14F-4D97-AF65-F5344CB8AC3E}">
        <p14:creationId xmlns:p14="http://schemas.microsoft.com/office/powerpoint/2010/main" val="31814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133600"/>
            <a:ext cx="6745287" cy="1362075"/>
          </a:xfrm>
        </p:spPr>
        <p:txBody>
          <a:bodyPr>
            <a:normAutofit fontScale="90000"/>
          </a:bodyPr>
          <a:lstStyle/>
          <a:p>
            <a:r>
              <a:rPr lang="en-US" dirty="0" smtClean="0"/>
              <a:t>NIH and CSR thanks AAI membership for scientific accomplishment and support of peer review!</a:t>
            </a:r>
            <a:endParaRPr lang="en-US" dirty="0"/>
          </a:p>
        </p:txBody>
      </p:sp>
    </p:spTree>
    <p:extLst>
      <p:ext uri="{BB962C8B-B14F-4D97-AF65-F5344CB8AC3E}">
        <p14:creationId xmlns:p14="http://schemas.microsoft.com/office/powerpoint/2010/main" val="368179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What is changing?</a:t>
            </a:r>
            <a:endParaRPr lang="en-US" sz="4000" dirty="0"/>
          </a:p>
        </p:txBody>
      </p:sp>
      <p:sp>
        <p:nvSpPr>
          <p:cNvPr id="4" name="Content Placeholder 3"/>
          <p:cNvSpPr>
            <a:spLocks noGrp="1"/>
          </p:cNvSpPr>
          <p:nvPr>
            <p:ph idx="1"/>
          </p:nvPr>
        </p:nvSpPr>
        <p:spPr/>
        <p:txBody>
          <a:bodyPr>
            <a:normAutofit/>
          </a:bodyPr>
          <a:lstStyle/>
          <a:p>
            <a:r>
              <a:rPr lang="en-US" sz="3600" dirty="0" smtClean="0"/>
              <a:t>Rigor and Transparency</a:t>
            </a:r>
          </a:p>
          <a:p>
            <a:r>
              <a:rPr lang="en-US" sz="3600" dirty="0" smtClean="0"/>
              <a:t>R35 Investigator based awards</a:t>
            </a:r>
          </a:p>
          <a:p>
            <a:r>
              <a:rPr lang="en-US" sz="3600" dirty="0" smtClean="0"/>
              <a:t>Preprints</a:t>
            </a:r>
          </a:p>
          <a:p>
            <a:endParaRPr lang="en-US" sz="3600" dirty="0" smtClean="0"/>
          </a:p>
        </p:txBody>
      </p:sp>
    </p:spTree>
    <p:extLst>
      <p:ext uri="{BB962C8B-B14F-4D97-AF65-F5344CB8AC3E}">
        <p14:creationId xmlns:p14="http://schemas.microsoft.com/office/powerpoint/2010/main" val="364468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First, NIH has not changed its support for basic science.</a:t>
            </a:r>
            <a:r>
              <a:rPr lang="en-US" dirty="0" smtClean="0"/>
              <a:t/>
            </a:r>
            <a:br>
              <a:rPr lang="en-US" dirty="0" smtClean="0"/>
            </a:br>
            <a:r>
              <a:rPr lang="en-US" dirty="0"/>
              <a:t/>
            </a:r>
            <a:br>
              <a:rPr lang="en-US" dirty="0"/>
            </a:br>
            <a:r>
              <a:rPr lang="en-US" b="0" dirty="0" smtClean="0"/>
              <a:t>Use “Public health relevance” based on the NIH mission.</a:t>
            </a:r>
            <a:r>
              <a:rPr lang="en-US" dirty="0" smtClean="0"/>
              <a:t/>
            </a:r>
            <a:br>
              <a:rPr lang="en-US" dirty="0" smtClean="0"/>
            </a:br>
            <a:r>
              <a:rPr lang="en-US" dirty="0"/>
              <a:t/>
            </a:r>
            <a:br>
              <a:rPr lang="en-US" dirty="0"/>
            </a:br>
            <a:r>
              <a:rPr lang="en-US" b="0" dirty="0" smtClean="0"/>
              <a:t>Do not make unsupportable claims</a:t>
            </a:r>
            <a:endParaRPr lang="en-US" b="0" dirty="0"/>
          </a:p>
        </p:txBody>
      </p:sp>
    </p:spTree>
    <p:extLst>
      <p:ext uri="{BB962C8B-B14F-4D97-AF65-F5344CB8AC3E}">
        <p14:creationId xmlns:p14="http://schemas.microsoft.com/office/powerpoint/2010/main" val="164078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t>Rigor and Transparency</a:t>
            </a:r>
            <a:endParaRPr lang="en-US" sz="4000" dirty="0"/>
          </a:p>
        </p:txBody>
      </p:sp>
    </p:spTree>
    <p:extLst>
      <p:ext uri="{BB962C8B-B14F-4D97-AF65-F5344CB8AC3E}">
        <p14:creationId xmlns:p14="http://schemas.microsoft.com/office/powerpoint/2010/main" val="344291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r>
              <a:rPr lang="en-US" sz="3300" b="1" dirty="0">
                <a:solidFill>
                  <a:srgbClr val="7030A0"/>
                </a:solidFill>
              </a:rPr>
              <a:t>Rigor and Transparency in Research</a:t>
            </a:r>
            <a:r>
              <a:rPr lang="en-US" sz="3000" dirty="0"/>
              <a:t/>
            </a:r>
            <a:br>
              <a:rPr lang="en-US" sz="3000" dirty="0"/>
            </a:br>
            <a:endParaRPr lang="en-US" sz="2700" dirty="0"/>
          </a:p>
        </p:txBody>
      </p:sp>
      <p:sp>
        <p:nvSpPr>
          <p:cNvPr id="3" name="Content Placeholder 2"/>
          <p:cNvSpPr>
            <a:spLocks noGrp="1"/>
          </p:cNvSpPr>
          <p:nvPr>
            <p:ph idx="1"/>
          </p:nvPr>
        </p:nvSpPr>
        <p:spPr>
          <a:xfrm>
            <a:off x="579772" y="1746929"/>
            <a:ext cx="7935578" cy="3477126"/>
          </a:xfrm>
        </p:spPr>
        <p:txBody>
          <a:bodyPr>
            <a:normAutofit/>
          </a:bodyPr>
          <a:lstStyle/>
          <a:p>
            <a:pPr marL="0" lvl="1" indent="0">
              <a:buNone/>
            </a:pPr>
            <a:r>
              <a:rPr lang="en-US" sz="2100" dirty="0"/>
              <a:t>To support the </a:t>
            </a:r>
            <a:r>
              <a:rPr lang="en-US" sz="2100" b="1" dirty="0"/>
              <a:t>highest quality science, public accountability, and social responsibility in the conduct of science</a:t>
            </a:r>
            <a:r>
              <a:rPr lang="en-US" sz="2100" dirty="0"/>
              <a:t>, NIH’s Rigor and Transparency efforts are intended to clarify expectations and highlight attention to four areas that may need more explicit attention by applicants and reviewers: </a:t>
            </a:r>
          </a:p>
          <a:p>
            <a:pPr marL="0" lvl="1" indent="0">
              <a:buNone/>
            </a:pPr>
            <a:endParaRPr lang="en-US" sz="900" dirty="0"/>
          </a:p>
          <a:p>
            <a:pPr lvl="1"/>
            <a:r>
              <a:rPr lang="en-US" sz="2100" dirty="0"/>
              <a:t>Scientific premise</a:t>
            </a:r>
          </a:p>
          <a:p>
            <a:pPr lvl="1"/>
            <a:r>
              <a:rPr lang="en-US" sz="2100" dirty="0"/>
              <a:t>Scientific rigor</a:t>
            </a:r>
          </a:p>
          <a:p>
            <a:pPr lvl="1"/>
            <a:r>
              <a:rPr lang="en-US" sz="2100" dirty="0"/>
              <a:t>Consideration of relevant biological variables, such as sex</a:t>
            </a:r>
          </a:p>
          <a:p>
            <a:pPr lvl="1"/>
            <a:r>
              <a:rPr lang="en-US" sz="2100" dirty="0"/>
              <a:t>Authentication of key biological and/or chemical resources</a:t>
            </a:r>
          </a:p>
        </p:txBody>
      </p:sp>
      <p:sp>
        <p:nvSpPr>
          <p:cNvPr id="4" name="TextBox 3"/>
          <p:cNvSpPr txBox="1"/>
          <p:nvPr/>
        </p:nvSpPr>
        <p:spPr>
          <a:xfrm>
            <a:off x="499311" y="4845718"/>
            <a:ext cx="8373979" cy="1015663"/>
          </a:xfrm>
          <a:prstGeom prst="rect">
            <a:avLst/>
          </a:prstGeom>
          <a:noFill/>
          <a:ln w="19050">
            <a:solidFill>
              <a:srgbClr val="FF0000"/>
            </a:solidFill>
          </a:ln>
        </p:spPr>
        <p:txBody>
          <a:bodyPr wrap="square" rtlCol="0">
            <a:spAutoFit/>
          </a:bodyPr>
          <a:lstStyle/>
          <a:p>
            <a:pPr defTabSz="685800"/>
            <a:r>
              <a:rPr lang="en-US" sz="1500" b="1" dirty="0">
                <a:solidFill>
                  <a:prstClr val="black"/>
                </a:solidFill>
              </a:rPr>
              <a:t>Role of reviewers: </a:t>
            </a:r>
            <a:r>
              <a:rPr lang="en-US" sz="1500" dirty="0">
                <a:solidFill>
                  <a:prstClr val="black"/>
                </a:solidFill>
              </a:rPr>
              <a:t>Assess the scientific merit of each application according to the review criteria, which include consideration of scientific premise, rigor, and consideration of relevant biological variables, and the adequacy of the authentication of key biological and/or chemical resources as an administrative issue.  Evaluations should be based on current best practices in the field.</a:t>
            </a:r>
          </a:p>
        </p:txBody>
      </p:sp>
    </p:spTree>
    <p:extLst>
      <p:ext uri="{BB962C8B-B14F-4D97-AF65-F5344CB8AC3E}">
        <p14:creationId xmlns:p14="http://schemas.microsoft.com/office/powerpoint/2010/main" val="4218885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923424"/>
            <a:ext cx="8208544" cy="765572"/>
          </a:xfrm>
        </p:spPr>
        <p:txBody>
          <a:bodyPr>
            <a:normAutofit fontScale="90000"/>
          </a:bodyPr>
          <a:lstStyle/>
          <a:p>
            <a:r>
              <a:rPr lang="en-US" sz="2700" b="1" dirty="0"/>
              <a:t>Reviewing Rigor and Transparency of Research: </a:t>
            </a:r>
            <a:r>
              <a:rPr lang="en-US" sz="2700" b="1" dirty="0">
                <a:solidFill>
                  <a:srgbClr val="FF0000"/>
                </a:solidFill>
              </a:rPr>
              <a:t>RPG Applications</a:t>
            </a:r>
          </a:p>
        </p:txBody>
      </p:sp>
      <p:graphicFrame>
        <p:nvGraphicFramePr>
          <p:cNvPr id="5" name="Content Placeholder 4"/>
          <p:cNvGraphicFramePr>
            <a:graphicFrameLocks noGrp="1"/>
          </p:cNvGraphicFramePr>
          <p:nvPr>
            <p:ph idx="1"/>
            <p:extLst/>
          </p:nvPr>
        </p:nvGraphicFramePr>
        <p:xfrm>
          <a:off x="478255" y="1546659"/>
          <a:ext cx="8163426" cy="4427220"/>
        </p:xfrm>
        <a:graphic>
          <a:graphicData uri="http://schemas.openxmlformats.org/drawingml/2006/table">
            <a:tbl>
              <a:tblPr firstRow="1" bandRow="1">
                <a:tableStyleId>{5940675A-B579-460E-94D1-54222C63F5DA}</a:tableStyleId>
              </a:tblPr>
              <a:tblGrid>
                <a:gridCol w="1560441"/>
                <a:gridCol w="1517657"/>
                <a:gridCol w="1551053"/>
                <a:gridCol w="1061451"/>
                <a:gridCol w="1692905"/>
                <a:gridCol w="779919"/>
              </a:tblGrid>
              <a:tr h="891540">
                <a:tc>
                  <a:txBody>
                    <a:bodyPr/>
                    <a:lstStyle/>
                    <a:p>
                      <a:pPr algn="ct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Applies</a:t>
                      </a:r>
                      <a:r>
                        <a:rPr lang="en-US" sz="1400" b="1" baseline="0" dirty="0" smtClean="0"/>
                        <a:t> to wh</a:t>
                      </a:r>
                      <a:r>
                        <a:rPr lang="en-US" sz="1400" b="1" dirty="0" smtClean="0"/>
                        <a:t>ich</a:t>
                      </a:r>
                      <a:r>
                        <a:rPr lang="en-US" sz="1400" b="1" baseline="0" dirty="0" smtClean="0"/>
                        <a:t> applications?</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Where will I find it</a:t>
                      </a:r>
                      <a:r>
                        <a:rPr lang="en-US" sz="1400" b="1" baseline="0" dirty="0" smtClean="0"/>
                        <a:t> </a:t>
                      </a:r>
                      <a:r>
                        <a:rPr lang="en-US" sz="1400" b="1" dirty="0" smtClean="0"/>
                        <a:t>in the application?</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Where do I include it in my critique?</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Addition to review criteria</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Affect overall impact</a:t>
                      </a:r>
                      <a:r>
                        <a:rPr lang="en-US" sz="1400" b="1" baseline="0" dirty="0" smtClean="0"/>
                        <a:t> score</a:t>
                      </a:r>
                      <a:r>
                        <a:rPr lang="en-US" sz="1400" b="1" dirty="0" smtClean="0"/>
                        <a:t>?</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r>
              <a:tr h="617220">
                <a:tc>
                  <a:txBody>
                    <a:bodyPr/>
                    <a:lstStyle/>
                    <a:p>
                      <a:pPr algn="ctr"/>
                      <a:r>
                        <a:rPr lang="en-US" sz="1400" b="1" dirty="0" smtClean="0"/>
                        <a:t>Scientific Premise</a:t>
                      </a:r>
                      <a:endParaRPr lang="en-US" sz="1400" b="1" dirty="0"/>
                    </a:p>
                  </a:txBody>
                  <a:tcPr marL="68580" marR="68580" marT="34290" marB="3429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1200" dirty="0" smtClean="0"/>
                        <a:t>All</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Research Strategy (Significance)</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Significance</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Is there a strong scientific premise for the project? </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Yes</a:t>
                      </a:r>
                    </a:p>
                  </a:txBody>
                  <a:tcPr marL="68580" marR="68580" marT="34290" marB="34290" anchor="ctr">
                    <a:lnT w="12700" cap="flat" cmpd="sng" algn="ctr">
                      <a:solidFill>
                        <a:schemeClr val="tx1"/>
                      </a:solidFill>
                      <a:prstDash val="solid"/>
                      <a:round/>
                      <a:headEnd type="none" w="med" len="med"/>
                      <a:tailEnd type="none" w="med" len="med"/>
                    </a:lnT>
                  </a:tcPr>
                </a:tc>
              </a:tr>
              <a:tr h="617220">
                <a:tc>
                  <a:txBody>
                    <a:bodyPr/>
                    <a:lstStyle/>
                    <a:p>
                      <a:pPr algn="ctr"/>
                      <a:r>
                        <a:rPr lang="en-US" sz="1400" b="1" dirty="0" smtClean="0"/>
                        <a:t>Scientific</a:t>
                      </a:r>
                      <a:r>
                        <a:rPr lang="en-US" sz="1400" b="1" baseline="0" dirty="0" smtClean="0"/>
                        <a:t> Rigor</a:t>
                      </a:r>
                      <a:endParaRPr lang="en-US" sz="1400" b="1" dirty="0"/>
                    </a:p>
                  </a:txBody>
                  <a:tcPr marL="68580" marR="68580" marT="34290" marB="34290"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All</a:t>
                      </a:r>
                      <a:endParaRPr lang="en-US" sz="12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Research Strategy (Approach)</a:t>
                      </a:r>
                      <a:endParaRPr lang="en-US" sz="1200" dirty="0"/>
                    </a:p>
                  </a:txBody>
                  <a:tcPr marL="68580" marR="68580" marT="34290" marB="34290" anchor="ctr"/>
                </a:tc>
                <a:tc>
                  <a:txBody>
                    <a:bodyPr/>
                    <a:lstStyle/>
                    <a:p>
                      <a:pPr algn="ctr"/>
                      <a:r>
                        <a:rPr lang="en-US" sz="1200" dirty="0" smtClean="0"/>
                        <a:t>Approach</a:t>
                      </a:r>
                      <a:endParaRPr lang="en-US" sz="1200" dirty="0"/>
                    </a:p>
                  </a:txBody>
                  <a:tcPr marL="68580" marR="68580" marT="34290" marB="34290" anchor="ctr"/>
                </a:tc>
                <a:tc>
                  <a:txBody>
                    <a:bodyPr/>
                    <a:lstStyle/>
                    <a:p>
                      <a:pPr algn="ctr"/>
                      <a:r>
                        <a:rPr lang="en-US" sz="1200" dirty="0" smtClean="0">
                          <a:solidFill>
                            <a:schemeClr val="tx1"/>
                          </a:solidFill>
                        </a:rPr>
                        <a:t>Are there strategies to ensure a robust and unbiased approach?</a:t>
                      </a:r>
                      <a:endParaRPr lang="en-US" sz="1200" dirty="0">
                        <a:solidFill>
                          <a:schemeClr val="tx1"/>
                        </a:solidFill>
                      </a:endParaRPr>
                    </a:p>
                  </a:txBody>
                  <a:tcPr marL="68580" marR="68580" marT="34290" marB="34290" anchor="ctr"/>
                </a:tc>
                <a:tc>
                  <a:txBody>
                    <a:bodyPr/>
                    <a:lstStyle/>
                    <a:p>
                      <a:pPr algn="ctr"/>
                      <a:r>
                        <a:rPr lang="en-US" sz="1200" dirty="0" smtClean="0"/>
                        <a:t>Yes </a:t>
                      </a:r>
                      <a:endParaRPr lang="en-US" sz="1200" dirty="0"/>
                    </a:p>
                  </a:txBody>
                  <a:tcPr marL="68580" marR="68580" marT="34290" marB="34290" anchor="ctr"/>
                </a:tc>
              </a:tr>
              <a:tr h="1348740">
                <a:tc>
                  <a:txBody>
                    <a:bodyPr/>
                    <a:lstStyle/>
                    <a:p>
                      <a:pPr algn="ctr"/>
                      <a:r>
                        <a:rPr lang="en-US" sz="1400" b="1" dirty="0" smtClean="0"/>
                        <a:t>Consideration</a:t>
                      </a:r>
                      <a:r>
                        <a:rPr lang="en-US" sz="1400" b="1" baseline="0" dirty="0" smtClean="0"/>
                        <a:t> of Relevant Biological Variables, </a:t>
                      </a:r>
                    </a:p>
                    <a:p>
                      <a:pPr algn="ctr"/>
                      <a:r>
                        <a:rPr lang="en-US" sz="1400" b="1" baseline="0" dirty="0" smtClean="0"/>
                        <a:t>Such as Sex</a:t>
                      </a:r>
                      <a:endParaRPr lang="en-US" sz="1400" b="1" dirty="0"/>
                    </a:p>
                  </a:txBody>
                  <a:tcPr marL="68580" marR="68580" marT="34290" marB="34290"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Projects with vertebrate animals and/or human subjects</a:t>
                      </a:r>
                      <a:endParaRPr lang="en-US" sz="12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Research Strategy (Approach)</a:t>
                      </a:r>
                      <a:endParaRPr lang="en-US" sz="1200" dirty="0"/>
                    </a:p>
                  </a:txBody>
                  <a:tcPr marL="68580" marR="68580" marT="34290" marB="34290" anchor="ctr"/>
                </a:tc>
                <a:tc>
                  <a:txBody>
                    <a:bodyPr/>
                    <a:lstStyle/>
                    <a:p>
                      <a:pPr algn="ctr"/>
                      <a:r>
                        <a:rPr lang="en-US" sz="1200" dirty="0" smtClean="0"/>
                        <a:t>Approach</a:t>
                      </a:r>
                      <a:endParaRPr lang="en-US" sz="1200" dirty="0"/>
                    </a:p>
                  </a:txBody>
                  <a:tcPr marL="68580" marR="68580" marT="34290" marB="34290" anchor="ctr"/>
                </a:tc>
                <a:tc>
                  <a:txBody>
                    <a:bodyPr/>
                    <a:lstStyle/>
                    <a:p>
                      <a:pPr algn="ctr"/>
                      <a:r>
                        <a:rPr lang="en-US" sz="1200" dirty="0" smtClean="0">
                          <a:solidFill>
                            <a:schemeClr val="tx1"/>
                          </a:solidFill>
                        </a:rPr>
                        <a:t>Are adequate plans to address relevant</a:t>
                      </a:r>
                      <a:r>
                        <a:rPr lang="en-US" sz="1200" baseline="0" dirty="0" smtClean="0">
                          <a:solidFill>
                            <a:schemeClr val="tx1"/>
                          </a:solidFill>
                        </a:rPr>
                        <a:t> biological variables, such as sex, included for studies in vertebrate animals or human subjects?</a:t>
                      </a:r>
                      <a:endParaRPr lang="en-US" sz="1200" dirty="0">
                        <a:solidFill>
                          <a:schemeClr val="tx1"/>
                        </a:solidFill>
                      </a:endParaRPr>
                    </a:p>
                  </a:txBody>
                  <a:tcPr marL="68580" marR="68580" marT="34290" marB="34290" anchor="ctr"/>
                </a:tc>
                <a:tc>
                  <a:txBody>
                    <a:bodyPr/>
                    <a:lstStyle/>
                    <a:p>
                      <a:pPr algn="ctr"/>
                      <a:r>
                        <a:rPr lang="en-US" sz="1200" dirty="0" smtClean="0"/>
                        <a:t>Yes </a:t>
                      </a:r>
                      <a:endParaRPr lang="en-US" sz="1200" dirty="0"/>
                    </a:p>
                  </a:txBody>
                  <a:tcPr marL="68580" marR="68580" marT="34290" marB="34290" anchor="ctr"/>
                </a:tc>
              </a:tr>
              <a:tr h="891540">
                <a:tc>
                  <a:txBody>
                    <a:bodyPr/>
                    <a:lstStyle/>
                    <a:p>
                      <a:pPr algn="ctr"/>
                      <a:r>
                        <a:rPr lang="en-US" sz="1400" b="1" dirty="0" smtClean="0"/>
                        <a:t>Authentication of Key Biological and/or Chemical</a:t>
                      </a:r>
                      <a:r>
                        <a:rPr lang="en-US" sz="1400" b="1" baseline="0" dirty="0" smtClean="0"/>
                        <a:t> Resources</a:t>
                      </a:r>
                      <a:endParaRPr lang="en-US" sz="1400" b="1" dirty="0"/>
                    </a:p>
                  </a:txBody>
                  <a:tcPr marL="68580" marR="68580" marT="34290" marB="34290" anchor="ctr">
                    <a:solidFill>
                      <a:schemeClr val="accent6">
                        <a:lumMod val="20000"/>
                        <a:lumOff val="80000"/>
                      </a:schemeClr>
                    </a:solidFill>
                  </a:tcPr>
                </a:tc>
                <a:tc>
                  <a:txBody>
                    <a:bodyPr/>
                    <a:lstStyle/>
                    <a:p>
                      <a:pPr algn="ctr"/>
                      <a:r>
                        <a:rPr lang="en-US" sz="1200" dirty="0" smtClean="0"/>
                        <a:t>Project involving key biological and/or chemical resources</a:t>
                      </a:r>
                      <a:endParaRPr lang="en-US" sz="1200" dirty="0"/>
                    </a:p>
                  </a:txBody>
                  <a:tcPr marL="68580" marR="68580" marT="34290" marB="34290" anchor="ctr"/>
                </a:tc>
                <a:tc>
                  <a:txBody>
                    <a:bodyPr/>
                    <a:lstStyle/>
                    <a:p>
                      <a:pPr algn="ctr"/>
                      <a:r>
                        <a:rPr lang="en-US" sz="1200" dirty="0" smtClean="0"/>
                        <a:t>New Attachment</a:t>
                      </a:r>
                      <a:endParaRPr lang="en-US" sz="1200" dirty="0"/>
                    </a:p>
                  </a:txBody>
                  <a:tcPr marL="68580" marR="68580" marT="34290" marB="34290" anchor="ctr"/>
                </a:tc>
                <a:tc>
                  <a:txBody>
                    <a:bodyPr/>
                    <a:lstStyle/>
                    <a:p>
                      <a:pPr algn="ctr"/>
                      <a:r>
                        <a:rPr lang="en-US" sz="1200" dirty="0" smtClean="0"/>
                        <a:t>Additional review considerations</a:t>
                      </a:r>
                      <a:endParaRPr lang="en-US" sz="1200" dirty="0"/>
                    </a:p>
                  </a:txBody>
                  <a:tcPr marL="68580" marR="68580" marT="34290" marB="34290" anchor="ctr"/>
                </a:tc>
                <a:tc>
                  <a:txBody>
                    <a:bodyPr/>
                    <a:lstStyle/>
                    <a:p>
                      <a:pPr algn="ctr"/>
                      <a:r>
                        <a:rPr lang="en-US" sz="1200" dirty="0" smtClean="0">
                          <a:solidFill>
                            <a:schemeClr val="tx1"/>
                          </a:solidFill>
                        </a:rPr>
                        <a:t>Comment on plans for identifying and ensuring validity of resources.</a:t>
                      </a:r>
                      <a:endParaRPr lang="en-US" sz="1200" dirty="0">
                        <a:solidFill>
                          <a:schemeClr val="tx1"/>
                        </a:solidFill>
                      </a:endParaRPr>
                    </a:p>
                  </a:txBody>
                  <a:tcPr marL="68580" marR="68580" marT="34290" marB="34290" anchor="ctr"/>
                </a:tc>
                <a:tc>
                  <a:txBody>
                    <a:bodyPr/>
                    <a:lstStyle/>
                    <a:p>
                      <a:pPr algn="ctr"/>
                      <a:r>
                        <a:rPr lang="en-US" sz="1200" dirty="0" smtClean="0"/>
                        <a:t>No </a:t>
                      </a:r>
                      <a:endParaRPr lang="en-US" sz="1200" dirty="0"/>
                    </a:p>
                  </a:txBody>
                  <a:tcPr marL="68580" marR="68580" marT="34290" marB="34290" anchor="ctr"/>
                </a:tc>
              </a:tr>
            </a:tbl>
          </a:graphicData>
        </a:graphic>
      </p:graphicFrame>
    </p:spTree>
    <p:custDataLst>
      <p:tags r:id="rId1"/>
    </p:custDataLst>
    <p:extLst>
      <p:ext uri="{BB962C8B-B14F-4D97-AF65-F5344CB8AC3E}">
        <p14:creationId xmlns:p14="http://schemas.microsoft.com/office/powerpoint/2010/main" val="107754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7" y="963216"/>
            <a:ext cx="8404057" cy="994172"/>
          </a:xfrm>
        </p:spPr>
        <p:txBody>
          <a:bodyPr>
            <a:noAutofit/>
          </a:bodyPr>
          <a:lstStyle/>
          <a:p>
            <a:pPr algn="ctr"/>
            <a:r>
              <a:rPr lang="en-US" sz="2700" b="1" dirty="0"/>
              <a:t>Reviewing Rigor and Transparency of Research:</a:t>
            </a:r>
            <a:br>
              <a:rPr lang="en-US" sz="2700" b="1" dirty="0"/>
            </a:br>
            <a:r>
              <a:rPr lang="en-US" sz="2700" b="1" dirty="0">
                <a:solidFill>
                  <a:srgbClr val="FF0000"/>
                </a:solidFill>
              </a:rPr>
              <a:t>Mentored  Career Development Applications</a:t>
            </a:r>
            <a:r>
              <a:rPr lang="en-US" sz="2700" dirty="0"/>
              <a:t/>
            </a:r>
            <a:br>
              <a:rPr lang="en-US" sz="2700" dirty="0"/>
            </a:br>
            <a:endParaRPr lang="en-US" sz="2700" dirty="0"/>
          </a:p>
        </p:txBody>
      </p:sp>
      <p:graphicFrame>
        <p:nvGraphicFramePr>
          <p:cNvPr id="4" name="Content Placeholder 4"/>
          <p:cNvGraphicFramePr>
            <a:graphicFrameLocks/>
          </p:cNvGraphicFramePr>
          <p:nvPr>
            <p:extLst/>
          </p:nvPr>
        </p:nvGraphicFramePr>
        <p:xfrm>
          <a:off x="478256" y="1693445"/>
          <a:ext cx="8424676" cy="4263591"/>
        </p:xfrm>
        <a:graphic>
          <a:graphicData uri="http://schemas.openxmlformats.org/drawingml/2006/table">
            <a:tbl>
              <a:tblPr firstRow="1" bandRow="1">
                <a:tableStyleId>{5940675A-B579-460E-94D1-54222C63F5DA}</a:tableStyleId>
              </a:tblPr>
              <a:tblGrid>
                <a:gridCol w="1485626"/>
                <a:gridCol w="1483822"/>
                <a:gridCol w="1577340"/>
                <a:gridCol w="1122218"/>
                <a:gridCol w="1851660"/>
                <a:gridCol w="904010"/>
              </a:tblGrid>
              <a:tr h="891540">
                <a:tc>
                  <a:txBody>
                    <a:bodyPr/>
                    <a:lstStyle/>
                    <a:p>
                      <a:pPr algn="ct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Applies</a:t>
                      </a:r>
                      <a:r>
                        <a:rPr lang="en-US" sz="1400" b="1" baseline="0" dirty="0" smtClean="0"/>
                        <a:t> to wh</a:t>
                      </a:r>
                      <a:r>
                        <a:rPr lang="en-US" sz="1400" b="1" dirty="0" smtClean="0"/>
                        <a:t>ich</a:t>
                      </a:r>
                      <a:r>
                        <a:rPr lang="en-US" sz="1400" b="1" baseline="0" dirty="0" smtClean="0"/>
                        <a:t> applications?</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Where will I find it</a:t>
                      </a:r>
                      <a:r>
                        <a:rPr lang="en-US" sz="1400" b="1" baseline="0" dirty="0" smtClean="0"/>
                        <a:t> </a:t>
                      </a:r>
                      <a:r>
                        <a:rPr lang="en-US" sz="1400" b="1" dirty="0" smtClean="0"/>
                        <a:t>in the application?</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Where do I include it in my critique?</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What</a:t>
                      </a:r>
                      <a:r>
                        <a:rPr lang="en-US" sz="1400" b="1" baseline="0" dirty="0" smtClean="0"/>
                        <a:t> should I consider?</a:t>
                      </a:r>
                      <a:endParaRPr lang="en-US" sz="1400" b="1" dirty="0" smtClean="0"/>
                    </a:p>
                    <a:p>
                      <a:pPr algn="ct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smtClean="0"/>
                        <a:t>Affect overall impact</a:t>
                      </a:r>
                      <a:r>
                        <a:rPr lang="en-US" sz="1400" b="1" baseline="0" dirty="0" smtClean="0"/>
                        <a:t> score</a:t>
                      </a:r>
                      <a:r>
                        <a:rPr lang="en-US" sz="1400" b="1" dirty="0" smtClean="0"/>
                        <a:t>?</a:t>
                      </a:r>
                      <a:endParaRPr lang="en-US" sz="1400" b="1" dirty="0"/>
                    </a:p>
                  </a:txBody>
                  <a:tcPr marL="68580" marR="68580" marT="34290" marB="3429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r>
              <a:tr h="636471">
                <a:tc>
                  <a:txBody>
                    <a:bodyPr/>
                    <a:lstStyle/>
                    <a:p>
                      <a:pPr algn="ctr"/>
                      <a:r>
                        <a:rPr lang="en-US" sz="1400" b="1" dirty="0" smtClean="0"/>
                        <a:t>Scientific Premise</a:t>
                      </a:r>
                      <a:endParaRPr lang="en-US" sz="1400" b="1" dirty="0"/>
                    </a:p>
                  </a:txBody>
                  <a:tcPr marL="68580" marR="68580" marT="34290" marB="3429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1200" dirty="0" smtClean="0"/>
                        <a:t>All</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Research Strategy</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Research Plan</a:t>
                      </a:r>
                      <a:endParaRPr lang="en-US" sz="1200" dirty="0"/>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Is there a strong scientific premise for the project? </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200" dirty="0" smtClean="0"/>
                        <a:t>Yes</a:t>
                      </a:r>
                    </a:p>
                  </a:txBody>
                  <a:tcPr marL="68580" marR="68580" marT="34290" marB="34290" anchor="ctr">
                    <a:lnT w="12700" cap="flat" cmpd="sng" algn="ctr">
                      <a:solidFill>
                        <a:schemeClr val="tx1"/>
                      </a:solidFill>
                      <a:prstDash val="solid"/>
                      <a:round/>
                      <a:headEnd type="none" w="med" len="med"/>
                      <a:tailEnd type="none" w="med" len="med"/>
                    </a:lnT>
                  </a:tcPr>
                </a:tc>
              </a:tr>
              <a:tr h="617220">
                <a:tc>
                  <a:txBody>
                    <a:bodyPr/>
                    <a:lstStyle/>
                    <a:p>
                      <a:pPr algn="ctr"/>
                      <a:r>
                        <a:rPr lang="en-US" sz="1400" b="1" dirty="0" smtClean="0"/>
                        <a:t>Scientific</a:t>
                      </a:r>
                      <a:r>
                        <a:rPr lang="en-US" sz="1400" b="1" baseline="0" dirty="0" smtClean="0"/>
                        <a:t> Rigor</a:t>
                      </a:r>
                      <a:endParaRPr lang="en-US" sz="1400" b="1" dirty="0"/>
                    </a:p>
                  </a:txBody>
                  <a:tcPr marL="68580" marR="68580" marT="34290" marB="34290"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All</a:t>
                      </a:r>
                      <a:endParaRPr lang="en-US" sz="12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Research Strategy</a:t>
                      </a:r>
                      <a:endParaRPr lang="en-US" sz="1200" dirty="0"/>
                    </a:p>
                  </a:txBody>
                  <a:tcPr marL="68580" marR="68580" marT="34290" marB="34290" anchor="ctr"/>
                </a:tc>
                <a:tc>
                  <a:txBody>
                    <a:bodyPr/>
                    <a:lstStyle/>
                    <a:p>
                      <a:pPr algn="ctr"/>
                      <a:r>
                        <a:rPr lang="en-US" sz="1200" dirty="0" smtClean="0"/>
                        <a:t>Research</a:t>
                      </a:r>
                      <a:r>
                        <a:rPr lang="en-US" sz="1200" baseline="0" dirty="0" smtClean="0"/>
                        <a:t> Plan</a:t>
                      </a:r>
                      <a:endParaRPr lang="en-US" sz="1200" dirty="0"/>
                    </a:p>
                  </a:txBody>
                  <a:tcPr marL="68580" marR="68580" marT="34290" marB="34290" anchor="ctr"/>
                </a:tc>
                <a:tc>
                  <a:txBody>
                    <a:bodyPr/>
                    <a:lstStyle/>
                    <a:p>
                      <a:pPr algn="ctr"/>
                      <a:r>
                        <a:rPr lang="en-US" sz="1200" dirty="0" smtClean="0">
                          <a:solidFill>
                            <a:schemeClr val="tx1"/>
                          </a:solidFill>
                        </a:rPr>
                        <a:t>Are there strategies to ensure a robust and unbiased approach?</a:t>
                      </a:r>
                      <a:endParaRPr lang="en-US" sz="1200" dirty="0">
                        <a:solidFill>
                          <a:schemeClr val="tx1"/>
                        </a:solidFill>
                      </a:endParaRPr>
                    </a:p>
                  </a:txBody>
                  <a:tcPr marL="68580" marR="68580" marT="34290" marB="34290" anchor="ctr"/>
                </a:tc>
                <a:tc>
                  <a:txBody>
                    <a:bodyPr/>
                    <a:lstStyle/>
                    <a:p>
                      <a:pPr algn="ctr"/>
                      <a:r>
                        <a:rPr lang="en-US" sz="1200" dirty="0" smtClean="0"/>
                        <a:t>Yes </a:t>
                      </a:r>
                      <a:endParaRPr lang="en-US" sz="1200" dirty="0"/>
                    </a:p>
                  </a:txBody>
                  <a:tcPr marL="68580" marR="68580" marT="34290" marB="34290" anchor="ctr"/>
                </a:tc>
              </a:tr>
              <a:tr h="1165860">
                <a:tc>
                  <a:txBody>
                    <a:bodyPr/>
                    <a:lstStyle/>
                    <a:p>
                      <a:pPr algn="ctr"/>
                      <a:r>
                        <a:rPr lang="en-US" sz="1400" b="1" dirty="0" smtClean="0"/>
                        <a:t>Consideration</a:t>
                      </a:r>
                      <a:r>
                        <a:rPr lang="en-US" sz="1400" b="1" baseline="0" dirty="0" smtClean="0"/>
                        <a:t> of Relevant Biological Variables, </a:t>
                      </a:r>
                    </a:p>
                    <a:p>
                      <a:pPr algn="ctr"/>
                      <a:r>
                        <a:rPr lang="en-US" sz="1400" b="1" baseline="0" dirty="0" smtClean="0"/>
                        <a:t>Such as Sex</a:t>
                      </a:r>
                      <a:endParaRPr lang="en-US" sz="1400" b="1" dirty="0"/>
                    </a:p>
                  </a:txBody>
                  <a:tcPr marL="68580" marR="68580" marT="34290" marB="34290" anchor="c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Projects with vertebrate animals and/or human subjects</a:t>
                      </a:r>
                      <a:endParaRPr lang="en-US" sz="12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Research Strategy</a:t>
                      </a:r>
                      <a:endParaRPr lang="en-US" sz="1200" dirty="0"/>
                    </a:p>
                  </a:txBody>
                  <a:tcPr marL="68580" marR="68580" marT="34290" marB="34290" anchor="ctr"/>
                </a:tc>
                <a:tc>
                  <a:txBody>
                    <a:bodyPr/>
                    <a:lstStyle/>
                    <a:p>
                      <a:pPr algn="ctr"/>
                      <a:r>
                        <a:rPr lang="en-US" sz="1200" dirty="0" smtClean="0"/>
                        <a:t>Research Plan</a:t>
                      </a:r>
                      <a:endParaRPr lang="en-US" sz="1200" dirty="0"/>
                    </a:p>
                  </a:txBody>
                  <a:tcPr marL="68580" marR="68580" marT="34290" marB="34290" anchor="ctr"/>
                </a:tc>
                <a:tc>
                  <a:txBody>
                    <a:bodyPr/>
                    <a:lstStyle/>
                    <a:p>
                      <a:pPr algn="ctr"/>
                      <a:r>
                        <a:rPr lang="en-US" sz="1200" dirty="0" smtClean="0">
                          <a:solidFill>
                            <a:schemeClr val="tx1"/>
                          </a:solidFill>
                        </a:rPr>
                        <a:t>Are adequate plans to address relevant</a:t>
                      </a:r>
                      <a:r>
                        <a:rPr lang="en-US" sz="1200" baseline="0" dirty="0" smtClean="0">
                          <a:solidFill>
                            <a:schemeClr val="tx1"/>
                          </a:solidFill>
                        </a:rPr>
                        <a:t> biological variables, such as sex, included for studies in vertebrate animals or human subjects?</a:t>
                      </a:r>
                      <a:endParaRPr lang="en-US" sz="1200" dirty="0">
                        <a:solidFill>
                          <a:schemeClr val="tx1"/>
                        </a:solidFill>
                      </a:endParaRPr>
                    </a:p>
                  </a:txBody>
                  <a:tcPr marL="68580" marR="68580" marT="34290" marB="34290" anchor="ctr"/>
                </a:tc>
                <a:tc>
                  <a:txBody>
                    <a:bodyPr/>
                    <a:lstStyle/>
                    <a:p>
                      <a:pPr algn="ctr"/>
                      <a:r>
                        <a:rPr lang="en-US" sz="1200" dirty="0" smtClean="0"/>
                        <a:t>Yes </a:t>
                      </a:r>
                      <a:endParaRPr lang="en-US" sz="1200" dirty="0"/>
                    </a:p>
                  </a:txBody>
                  <a:tcPr marL="68580" marR="68580" marT="34290" marB="34290" anchor="ctr"/>
                </a:tc>
              </a:tr>
              <a:tr h="891540">
                <a:tc>
                  <a:txBody>
                    <a:bodyPr/>
                    <a:lstStyle/>
                    <a:p>
                      <a:pPr algn="ctr"/>
                      <a:r>
                        <a:rPr lang="en-US" sz="1400" b="1" dirty="0" smtClean="0"/>
                        <a:t>Authentication of Key Biological and/or Chemical</a:t>
                      </a:r>
                      <a:r>
                        <a:rPr lang="en-US" sz="1400" b="1" baseline="0" dirty="0" smtClean="0"/>
                        <a:t> Resources</a:t>
                      </a:r>
                      <a:endParaRPr lang="en-US" sz="1400" b="1" dirty="0"/>
                    </a:p>
                  </a:txBody>
                  <a:tcPr marL="68580" marR="68580" marT="34290" marB="34290" anchor="ctr">
                    <a:solidFill>
                      <a:schemeClr val="accent6">
                        <a:lumMod val="20000"/>
                        <a:lumOff val="80000"/>
                      </a:schemeClr>
                    </a:solidFill>
                  </a:tcPr>
                </a:tc>
                <a:tc>
                  <a:txBody>
                    <a:bodyPr/>
                    <a:lstStyle/>
                    <a:p>
                      <a:pPr algn="ctr"/>
                      <a:r>
                        <a:rPr lang="en-US" sz="1200" dirty="0" smtClean="0"/>
                        <a:t>Projects involving key biological and/or chemical resources</a:t>
                      </a:r>
                      <a:endParaRPr lang="en-US" sz="1200" dirty="0"/>
                    </a:p>
                  </a:txBody>
                  <a:tcPr marL="68580" marR="68580" marT="34290" marB="34290" anchor="ctr"/>
                </a:tc>
                <a:tc>
                  <a:txBody>
                    <a:bodyPr/>
                    <a:lstStyle/>
                    <a:p>
                      <a:pPr algn="ctr"/>
                      <a:r>
                        <a:rPr lang="en-US" sz="1200" dirty="0" smtClean="0"/>
                        <a:t>New Attachment</a:t>
                      </a:r>
                      <a:endParaRPr lang="en-US" sz="1200" dirty="0"/>
                    </a:p>
                  </a:txBody>
                  <a:tcPr marL="68580" marR="68580" marT="34290" marB="34290" anchor="ctr"/>
                </a:tc>
                <a:tc>
                  <a:txBody>
                    <a:bodyPr/>
                    <a:lstStyle/>
                    <a:p>
                      <a:pPr algn="ctr"/>
                      <a:r>
                        <a:rPr lang="en-US" sz="1200" dirty="0" smtClean="0"/>
                        <a:t>Additional review considerations</a:t>
                      </a:r>
                      <a:endParaRPr lang="en-US" sz="1200" dirty="0"/>
                    </a:p>
                  </a:txBody>
                  <a:tcPr marL="68580" marR="68580" marT="34290" marB="34290" anchor="ctr"/>
                </a:tc>
                <a:tc>
                  <a:txBody>
                    <a:bodyPr/>
                    <a:lstStyle/>
                    <a:p>
                      <a:pPr algn="ctr"/>
                      <a:r>
                        <a:rPr lang="en-US" sz="1200" dirty="0" smtClean="0">
                          <a:solidFill>
                            <a:schemeClr val="tx1"/>
                          </a:solidFill>
                        </a:rPr>
                        <a:t>Comment on plans for identifying and ensuring validity of resources.</a:t>
                      </a:r>
                      <a:endParaRPr lang="en-US" sz="1200" dirty="0">
                        <a:solidFill>
                          <a:schemeClr val="tx1"/>
                        </a:solidFill>
                      </a:endParaRPr>
                    </a:p>
                  </a:txBody>
                  <a:tcPr marL="68580" marR="68580" marT="34290" marB="34290" anchor="ctr"/>
                </a:tc>
                <a:tc>
                  <a:txBody>
                    <a:bodyPr/>
                    <a:lstStyle/>
                    <a:p>
                      <a:pPr algn="ctr"/>
                      <a:r>
                        <a:rPr lang="en-US" sz="1200" dirty="0" smtClean="0"/>
                        <a:t>No </a:t>
                      </a:r>
                      <a:endParaRPr lang="en-US" sz="1200" dirty="0"/>
                    </a:p>
                  </a:txBody>
                  <a:tcPr marL="68580" marR="68580" marT="34290" marB="34290" anchor="ctr"/>
                </a:tc>
              </a:tr>
            </a:tbl>
          </a:graphicData>
        </a:graphic>
      </p:graphicFrame>
      <p:sp>
        <p:nvSpPr>
          <p:cNvPr id="5" name="Title 1"/>
          <p:cNvSpPr txBox="1">
            <a:spLocks/>
          </p:cNvSpPr>
          <p:nvPr/>
        </p:nvSpPr>
        <p:spPr>
          <a:xfrm>
            <a:off x="944478" y="923424"/>
            <a:ext cx="7230980" cy="7655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dirty="0">
              <a:solidFill>
                <a:prstClr val="black"/>
              </a:solidFill>
            </a:endParaRPr>
          </a:p>
        </p:txBody>
      </p:sp>
    </p:spTree>
    <p:extLst>
      <p:ext uri="{BB962C8B-B14F-4D97-AF65-F5344CB8AC3E}">
        <p14:creationId xmlns:p14="http://schemas.microsoft.com/office/powerpoint/2010/main" val="1544932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What is changing?</a:t>
            </a:r>
            <a:endParaRPr lang="en-US" sz="4000" dirty="0"/>
          </a:p>
        </p:txBody>
      </p:sp>
      <p:sp>
        <p:nvSpPr>
          <p:cNvPr id="4" name="Content Placeholder 3"/>
          <p:cNvSpPr>
            <a:spLocks noGrp="1"/>
          </p:cNvSpPr>
          <p:nvPr>
            <p:ph idx="1"/>
          </p:nvPr>
        </p:nvSpPr>
        <p:spPr/>
        <p:txBody>
          <a:bodyPr>
            <a:normAutofit/>
          </a:bodyPr>
          <a:lstStyle/>
          <a:p>
            <a:r>
              <a:rPr lang="en-US" sz="3600" dirty="0" smtClean="0">
                <a:solidFill>
                  <a:schemeClr val="tx2">
                    <a:lumMod val="60000"/>
                    <a:lumOff val="40000"/>
                  </a:schemeClr>
                </a:solidFill>
              </a:rPr>
              <a:t>Rigor and Transparency</a:t>
            </a:r>
          </a:p>
          <a:p>
            <a:r>
              <a:rPr lang="en-US" sz="3600" dirty="0" smtClean="0"/>
              <a:t>R35 Investigator based awards</a:t>
            </a:r>
          </a:p>
          <a:p>
            <a:r>
              <a:rPr lang="en-US" sz="3600" dirty="0" smtClean="0"/>
              <a:t>Preprints</a:t>
            </a:r>
          </a:p>
          <a:p>
            <a:endParaRPr lang="en-US" sz="3600" dirty="0" smtClean="0"/>
          </a:p>
        </p:txBody>
      </p:sp>
    </p:spTree>
    <p:extLst>
      <p:ext uri="{BB962C8B-B14F-4D97-AF65-F5344CB8AC3E}">
        <p14:creationId xmlns:p14="http://schemas.microsoft.com/office/powerpoint/2010/main" val="717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Improving Peer Review</a:t>
            </a:r>
            <a:endParaRPr lang="en-US" sz="3600" dirty="0"/>
          </a:p>
        </p:txBody>
      </p:sp>
    </p:spTree>
    <p:extLst>
      <p:ext uri="{BB962C8B-B14F-4D97-AF65-F5344CB8AC3E}">
        <p14:creationId xmlns:p14="http://schemas.microsoft.com/office/powerpoint/2010/main" val="335347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peer review with science</a:t>
            </a:r>
            <a:endParaRPr lang="en-US" dirty="0"/>
          </a:p>
        </p:txBody>
      </p:sp>
      <p:sp>
        <p:nvSpPr>
          <p:cNvPr id="3" name="Content Placeholder 2"/>
          <p:cNvSpPr>
            <a:spLocks noGrp="1"/>
          </p:cNvSpPr>
          <p:nvPr>
            <p:ph idx="1"/>
          </p:nvPr>
        </p:nvSpPr>
        <p:spPr/>
        <p:txBody>
          <a:bodyPr/>
          <a:lstStyle/>
          <a:p>
            <a:r>
              <a:rPr lang="en-US" dirty="0" smtClean="0"/>
              <a:t>Understanding noise in peer review - reliability</a:t>
            </a:r>
          </a:p>
          <a:p>
            <a:r>
              <a:rPr lang="en-US" dirty="0" smtClean="0"/>
              <a:t>Judging scoring systems – avoiding score compression, capturing group ranking</a:t>
            </a:r>
          </a:p>
          <a:p>
            <a:r>
              <a:rPr lang="en-US" dirty="0" smtClean="0"/>
              <a:t>Evaluating review criteria and the role of investigator and environment</a:t>
            </a:r>
          </a:p>
          <a:p>
            <a:r>
              <a:rPr lang="en-US" dirty="0" smtClean="0"/>
              <a:t>Picking good reviewers</a:t>
            </a:r>
          </a:p>
          <a:p>
            <a:r>
              <a:rPr lang="en-US" dirty="0" smtClean="0"/>
              <a:t>Distributing applications appropriately across study sections</a:t>
            </a:r>
            <a:endParaRPr lang="en-US" dirty="0"/>
          </a:p>
          <a:p>
            <a:r>
              <a:rPr lang="en-US" dirty="0" smtClean="0"/>
              <a:t>Emphasis on </a:t>
            </a:r>
            <a:r>
              <a:rPr lang="en-US" smtClean="0"/>
              <a:t>evaluations by scientists </a:t>
            </a:r>
            <a:r>
              <a:rPr lang="en-US" dirty="0" smtClean="0"/>
              <a:t>rather than metrics</a:t>
            </a:r>
            <a:endParaRPr lang="en-US" dirty="0"/>
          </a:p>
        </p:txBody>
      </p:sp>
    </p:spTree>
    <p:extLst>
      <p:ext uri="{BB962C8B-B14F-4D97-AF65-F5344CB8AC3E}">
        <p14:creationId xmlns:p14="http://schemas.microsoft.com/office/powerpoint/2010/main" val="332509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scientists-in-training can continue to be optimistic about the future.</a:t>
            </a:r>
            <a:endParaRPr lang="en-US" dirty="0"/>
          </a:p>
        </p:txBody>
      </p:sp>
    </p:spTree>
    <p:extLst>
      <p:ext uri="{BB962C8B-B14F-4D97-AF65-F5344CB8AC3E}">
        <p14:creationId xmlns:p14="http://schemas.microsoft.com/office/powerpoint/2010/main" val="102253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o_OD8647104"/>
          <p:cNvPicPr>
            <a:picLocks noChangeAspect="1" noChangeArrowheads="1"/>
          </p:cNvPicPr>
          <p:nvPr/>
        </p:nvPicPr>
        <p:blipFill>
          <a:blip r:embed="rId3" cstate="print"/>
          <a:srcRect/>
          <a:stretch>
            <a:fillRect/>
          </a:stretch>
        </p:blipFill>
        <p:spPr bwMode="auto">
          <a:xfrm>
            <a:off x="0" y="685814"/>
            <a:ext cx="9144000" cy="6894513"/>
          </a:xfrm>
          <a:prstGeom prst="rect">
            <a:avLst/>
          </a:prstGeom>
          <a:noFill/>
          <a:ln w="9525">
            <a:noFill/>
            <a:miter lim="800000"/>
            <a:headEnd/>
            <a:tailEnd/>
          </a:ln>
        </p:spPr>
      </p:pic>
      <p:sp>
        <p:nvSpPr>
          <p:cNvPr id="7171" name="Rectangle 2"/>
          <p:cNvSpPr>
            <a:spLocks noGrp="1" noChangeArrowheads="1"/>
          </p:cNvSpPr>
          <p:nvPr>
            <p:ph type="title"/>
          </p:nvPr>
        </p:nvSpPr>
        <p:spPr>
          <a:xfrm>
            <a:off x="1295400" y="454832"/>
            <a:ext cx="6926263" cy="461963"/>
          </a:xfrm>
        </p:spPr>
        <p:txBody>
          <a:bodyPr>
            <a:noAutofit/>
          </a:bodyPr>
          <a:lstStyle/>
          <a:p>
            <a:pPr algn="ctr" eaLnBrk="1" hangingPunct="1"/>
            <a:r>
              <a:rPr lang="en-US" dirty="0" smtClean="0"/>
              <a:t>National Institutes of Health</a:t>
            </a:r>
          </a:p>
        </p:txBody>
      </p:sp>
      <p:sp>
        <p:nvSpPr>
          <p:cNvPr id="7172" name="TextBox 3"/>
          <p:cNvSpPr txBox="1">
            <a:spLocks noChangeArrowheads="1"/>
          </p:cNvSpPr>
          <p:nvPr/>
        </p:nvSpPr>
        <p:spPr bwMode="auto">
          <a:xfrm>
            <a:off x="0" y="5410201"/>
            <a:ext cx="9144000" cy="923318"/>
          </a:xfrm>
          <a:prstGeom prst="rect">
            <a:avLst/>
          </a:prstGeom>
          <a:solidFill>
            <a:schemeClr val="bg1">
              <a:alpha val="77000"/>
            </a:schemeClr>
          </a:solidFill>
          <a:ln w="9525">
            <a:noFill/>
            <a:miter lim="800000"/>
            <a:headEnd/>
            <a:tailEnd/>
          </a:ln>
        </p:spPr>
        <p:txBody>
          <a:bodyPr lIns="91429" tIns="45714" rIns="91429" bIns="45714">
            <a:spAutoFit/>
          </a:bodyPr>
          <a:lstStyle/>
          <a:p>
            <a:pPr defTabSz="912699">
              <a:spcBef>
                <a:spcPct val="0"/>
              </a:spcBef>
            </a:pPr>
            <a:r>
              <a:rPr lang="en-US" dirty="0">
                <a:solidFill>
                  <a:prstClr val="black"/>
                </a:solidFill>
                <a:ea typeface="ＭＳ Ｐゴシック"/>
              </a:rPr>
              <a:t>            We seek fundamental knowledge about the nature and behavior of living </a:t>
            </a:r>
          </a:p>
          <a:p>
            <a:pPr defTabSz="912699">
              <a:spcBef>
                <a:spcPct val="0"/>
              </a:spcBef>
            </a:pPr>
            <a:r>
              <a:rPr lang="en-US" dirty="0">
                <a:solidFill>
                  <a:prstClr val="black"/>
                </a:solidFill>
                <a:ea typeface="ＭＳ Ｐゴシック"/>
              </a:rPr>
              <a:t>             systems and the application of that knowledge to enhance health, lengthen </a:t>
            </a:r>
          </a:p>
          <a:p>
            <a:pPr defTabSz="912699">
              <a:spcBef>
                <a:spcPct val="0"/>
              </a:spcBef>
            </a:pPr>
            <a:r>
              <a:rPr lang="en-US" dirty="0">
                <a:solidFill>
                  <a:prstClr val="black"/>
                </a:solidFill>
                <a:ea typeface="ＭＳ Ｐゴシック"/>
              </a:rPr>
              <a:t>             life, and reduce </a:t>
            </a:r>
            <a:r>
              <a:rPr lang="en-US" dirty="0" smtClean="0">
                <a:solidFill>
                  <a:prstClr val="black"/>
                </a:solidFill>
                <a:ea typeface="ＭＳ Ｐゴシック"/>
              </a:rPr>
              <a:t>illness </a:t>
            </a:r>
            <a:r>
              <a:rPr lang="en-US" dirty="0">
                <a:solidFill>
                  <a:prstClr val="black"/>
                </a:solidFill>
                <a:ea typeface="ＭＳ Ｐゴシック"/>
              </a:rPr>
              <a:t>and disability.</a:t>
            </a:r>
          </a:p>
        </p:txBody>
      </p:sp>
    </p:spTree>
    <p:extLst>
      <p:ext uri="{BB962C8B-B14F-4D97-AF65-F5344CB8AC3E}">
        <p14:creationId xmlns:p14="http://schemas.microsoft.com/office/powerpoint/2010/main" val="390855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title"/>
          </p:nvPr>
        </p:nvSpPr>
        <p:spPr>
          <a:xfrm>
            <a:off x="457200" y="381000"/>
            <a:ext cx="6701731" cy="577453"/>
          </a:xfrm>
        </p:spPr>
        <p:txBody>
          <a:bodyPr/>
          <a:lstStyle/>
          <a:p>
            <a:pPr eaLnBrk="1" hangingPunct="1"/>
            <a:r>
              <a:rPr lang="en-US" sz="2600" dirty="0"/>
              <a:t>Key NIH Review and Grants Web Sites</a:t>
            </a:r>
          </a:p>
        </p:txBody>
      </p:sp>
      <p:sp>
        <p:nvSpPr>
          <p:cNvPr id="108547" name="TextBox 5"/>
          <p:cNvSpPr txBox="1">
            <a:spLocks noChangeArrowheads="1"/>
          </p:cNvSpPr>
          <p:nvPr/>
        </p:nvSpPr>
        <p:spPr bwMode="auto">
          <a:xfrm>
            <a:off x="685800" y="1760339"/>
            <a:ext cx="4505027" cy="121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Center for Scientific Review</a:t>
            </a:r>
            <a:br>
              <a:rPr lang="en-US" sz="2100" dirty="0">
                <a:solidFill>
                  <a:prstClr val="black"/>
                </a:solidFill>
                <a:latin typeface="Arial" charset="0"/>
                <a:cs typeface="Arial" charset="0"/>
              </a:rPr>
            </a:br>
            <a:endParaRPr lang="en-US" sz="800" dirty="0">
              <a:solidFill>
                <a:prstClr val="black"/>
              </a:solidFill>
              <a:latin typeface="Arial" charset="0"/>
              <a:cs typeface="Arial" charset="0"/>
            </a:endParaRPr>
          </a:p>
          <a:p>
            <a:pPr eaLnBrk="1" hangingPunct="1">
              <a:spcBef>
                <a:spcPct val="0"/>
              </a:spcBef>
            </a:pPr>
            <a:r>
              <a:rPr lang="en-US" sz="2100" dirty="0">
                <a:solidFill>
                  <a:srgbClr val="000000"/>
                </a:solidFill>
                <a:latin typeface="Arial" charset="0"/>
                <a:cs typeface="Arial" charset="0"/>
                <a:hlinkClick r:id="rId3"/>
              </a:rPr>
              <a:t>http://www.csr.nih.gov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sp>
        <p:nvSpPr>
          <p:cNvPr id="108548" name="TextBox 7"/>
          <p:cNvSpPr txBox="1">
            <a:spLocks noChangeArrowheads="1"/>
          </p:cNvSpPr>
          <p:nvPr/>
        </p:nvSpPr>
        <p:spPr bwMode="auto">
          <a:xfrm>
            <a:off x="685800" y="3962400"/>
            <a:ext cx="4713386" cy="121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3" tIns="42706" rIns="85393" bIns="42706">
            <a:spAutoFit/>
          </a:bodyPr>
          <a:lstStyle>
            <a:lvl1pPr defTabSz="966788" eaLnBrk="0" hangingPunct="0">
              <a:defRPr sz="2000" b="1">
                <a:solidFill>
                  <a:schemeClr val="tx1"/>
                </a:solidFill>
                <a:latin typeface="Bodoni MT" pitchFamily="18" charset="0"/>
                <a:ea typeface="ＭＳ Ｐゴシック" pitchFamily="1" charset="-128"/>
              </a:defRPr>
            </a:lvl1pPr>
            <a:lvl2pPr marL="742950" indent="-285750" defTabSz="966788" eaLnBrk="0" hangingPunct="0">
              <a:defRPr sz="2000" b="1">
                <a:solidFill>
                  <a:schemeClr val="tx1"/>
                </a:solidFill>
                <a:latin typeface="Bodoni MT" pitchFamily="18" charset="0"/>
                <a:ea typeface="ＭＳ Ｐゴシック" pitchFamily="1" charset="-128"/>
              </a:defRPr>
            </a:lvl2pPr>
            <a:lvl3pPr marL="1143000" indent="-228600" defTabSz="966788" eaLnBrk="0" hangingPunct="0">
              <a:defRPr sz="2000" b="1">
                <a:solidFill>
                  <a:schemeClr val="tx1"/>
                </a:solidFill>
                <a:latin typeface="Bodoni MT" pitchFamily="18" charset="0"/>
                <a:ea typeface="ＭＳ Ｐゴシック" pitchFamily="1" charset="-128"/>
              </a:defRPr>
            </a:lvl3pPr>
            <a:lvl4pPr marL="1600200" indent="-228600" defTabSz="966788" eaLnBrk="0" hangingPunct="0">
              <a:defRPr sz="2000" b="1">
                <a:solidFill>
                  <a:schemeClr val="tx1"/>
                </a:solidFill>
                <a:latin typeface="Bodoni MT" pitchFamily="18" charset="0"/>
                <a:ea typeface="ＭＳ Ｐゴシック" pitchFamily="1" charset="-128"/>
              </a:defRPr>
            </a:lvl4pPr>
            <a:lvl5pPr marL="2057400" indent="-228600" defTabSz="966788" eaLnBrk="0" hangingPunct="0">
              <a:defRPr sz="2000" b="1">
                <a:solidFill>
                  <a:schemeClr val="tx1"/>
                </a:solidFill>
                <a:latin typeface="Bodoni MT" pitchFamily="18" charset="0"/>
                <a:ea typeface="ＭＳ Ｐゴシック" pitchFamily="1" charset="-128"/>
              </a:defRPr>
            </a:lvl5pPr>
            <a:lvl6pPr marL="25146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defTabSz="966788"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eaLnBrk="1" hangingPunct="1">
              <a:spcBef>
                <a:spcPct val="0"/>
              </a:spcBef>
            </a:pPr>
            <a:r>
              <a:rPr lang="en-US" sz="2100" dirty="0">
                <a:solidFill>
                  <a:prstClr val="black"/>
                </a:solidFill>
                <a:latin typeface="Arial" charset="0"/>
                <a:cs typeface="Arial" charset="0"/>
              </a:rPr>
              <a:t>NIH Office of Extramural Research</a:t>
            </a:r>
          </a:p>
          <a:p>
            <a:pPr eaLnBrk="1" hangingPunct="1">
              <a:spcBef>
                <a:spcPct val="0"/>
              </a:spcBef>
            </a:pPr>
            <a:r>
              <a:rPr lang="en-US" sz="800" dirty="0">
                <a:solidFill>
                  <a:srgbClr val="66A900"/>
                </a:solidFill>
                <a:latin typeface="Arial" charset="0"/>
                <a:cs typeface="Arial" charset="0"/>
              </a:rPr>
              <a:t> </a:t>
            </a:r>
            <a:r>
              <a:rPr lang="en-US" sz="2100" dirty="0">
                <a:solidFill>
                  <a:srgbClr val="000000"/>
                </a:solidFill>
                <a:latin typeface="Arial" charset="0"/>
                <a:cs typeface="Arial" charset="0"/>
              </a:rPr>
              <a:t/>
            </a:r>
            <a:br>
              <a:rPr lang="en-US" sz="2100" dirty="0">
                <a:solidFill>
                  <a:srgbClr val="000000"/>
                </a:solidFill>
                <a:latin typeface="Arial" charset="0"/>
                <a:cs typeface="Arial" charset="0"/>
              </a:rPr>
            </a:br>
            <a:r>
              <a:rPr lang="en-US" sz="2100" dirty="0">
                <a:solidFill>
                  <a:srgbClr val="000000"/>
                </a:solidFill>
                <a:latin typeface="Arial" charset="0"/>
                <a:cs typeface="Arial" charset="0"/>
                <a:hlinkClick r:id="rId4"/>
              </a:rPr>
              <a:t>http://grants.nih.gov/</a:t>
            </a:r>
            <a:r>
              <a:rPr lang="en-US" sz="2100" dirty="0">
                <a:solidFill>
                  <a:srgbClr val="000000"/>
                </a:solidFill>
                <a:latin typeface="Arial" charset="0"/>
                <a:cs typeface="Arial" charset="0"/>
              </a:rPr>
              <a:t>  </a:t>
            </a:r>
          </a:p>
          <a:p>
            <a:pPr eaLnBrk="1" hangingPunct="1">
              <a:spcBef>
                <a:spcPct val="0"/>
              </a:spcBef>
            </a:pPr>
            <a:endParaRPr lang="en-US" sz="2300" dirty="0">
              <a:solidFill>
                <a:srgbClr val="000000"/>
              </a:solidFill>
              <a:latin typeface="Arial" charset="0"/>
              <a:cs typeface="Arial" charset="0"/>
            </a:endParaRPr>
          </a:p>
        </p:txBody>
      </p:sp>
      <p:pic>
        <p:nvPicPr>
          <p:cNvPr id="108549" name="Picture 2" descr="An image of the NIH Office of Extramural Research grants 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979" y="3557290"/>
            <a:ext cx="2775645" cy="185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 descr="An image of the CSR websit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0827" y="1295400"/>
            <a:ext cx="2946797" cy="191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38200" y="2799458"/>
            <a:ext cx="7639059" cy="1143000"/>
          </a:xfrm>
          <a:noFill/>
        </p:spPr>
        <p:txBody>
          <a:bodyPr lIns="84608" tIns="41558" rIns="84608" bIns="41558" anchor="ctr">
            <a:normAutofit/>
          </a:bodyPr>
          <a:lstStyle/>
          <a:p>
            <a:pPr algn="ctr" eaLnBrk="1" hangingPunct="1"/>
            <a:r>
              <a:rPr lang="en-US" sz="4100" dirty="0" smtClean="0">
                <a:solidFill>
                  <a:srgbClr val="81AE38"/>
                </a:solidFill>
              </a:rPr>
              <a:t>CSRDirector@csr.nih.gov</a:t>
            </a:r>
            <a:endParaRPr lang="en-US" sz="4100" dirty="0">
              <a:solidFill>
                <a:srgbClr val="81AE38"/>
              </a:solidFill>
            </a:endParaRPr>
          </a:p>
        </p:txBody>
      </p:sp>
    </p:spTree>
    <p:extLst>
      <p:ext uri="{BB962C8B-B14F-4D97-AF65-F5344CB8AC3E}">
        <p14:creationId xmlns:p14="http://schemas.microsoft.com/office/powerpoint/2010/main" val="30381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9892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sz="half" idx="2"/>
          </p:nvPr>
        </p:nvSpPr>
        <p:spPr>
          <a:xfrm>
            <a:off x="5332412" y="2438400"/>
            <a:ext cx="3582988" cy="3505200"/>
          </a:xfrm>
        </p:spPr>
        <p:txBody>
          <a:bodyPr/>
          <a:lstStyle/>
          <a:p>
            <a:pPr marL="203174" indent="-203174" eaLnBrk="1" hangingPunct="1">
              <a:lnSpc>
                <a:spcPct val="90000"/>
              </a:lnSpc>
              <a:spcBef>
                <a:spcPct val="60000"/>
              </a:spcBef>
            </a:pPr>
            <a:r>
              <a:rPr lang="en-US" sz="2100" b="0" dirty="0" smtClean="0"/>
              <a:t>Receives all NIH  applications</a:t>
            </a:r>
          </a:p>
          <a:p>
            <a:pPr marL="203174" indent="-203174" eaLnBrk="1" hangingPunct="1">
              <a:lnSpc>
                <a:spcPct val="90000"/>
              </a:lnSpc>
              <a:spcBef>
                <a:spcPct val="60000"/>
              </a:spcBef>
            </a:pPr>
            <a:r>
              <a:rPr lang="en-US" sz="2100" b="0" dirty="0" smtClean="0"/>
              <a:t>Refers them to NIH  Institutes/Centers and to scientific review groups</a:t>
            </a:r>
          </a:p>
          <a:p>
            <a:pPr marL="203174" indent="-203174" eaLnBrk="1" hangingPunct="1">
              <a:lnSpc>
                <a:spcPct val="90000"/>
              </a:lnSpc>
              <a:spcBef>
                <a:spcPct val="60000"/>
              </a:spcBef>
            </a:pPr>
            <a:r>
              <a:rPr lang="en-US" sz="2100" b="0" dirty="0" smtClean="0"/>
              <a:t>Reviews for scientific merit about 75% of all NIH applications </a:t>
            </a:r>
          </a:p>
        </p:txBody>
      </p:sp>
      <p:sp>
        <p:nvSpPr>
          <p:cNvPr id="12292" name="Text Box 8"/>
          <p:cNvSpPr txBox="1">
            <a:spLocks noChangeArrowheads="1"/>
          </p:cNvSpPr>
          <p:nvPr/>
        </p:nvSpPr>
        <p:spPr bwMode="auto">
          <a:xfrm>
            <a:off x="1143000" y="1477367"/>
            <a:ext cx="4670890" cy="440385"/>
          </a:xfrm>
          <a:prstGeom prst="rect">
            <a:avLst/>
          </a:prstGeom>
          <a:noFill/>
          <a:ln w="9525">
            <a:noFill/>
            <a:miter lim="800000"/>
            <a:headEnd/>
            <a:tailEnd/>
          </a:ln>
        </p:spPr>
        <p:txBody>
          <a:bodyPr wrap="none" lIns="85596" tIns="42803" rIns="85596" bIns="42803">
            <a:spAutoFit/>
          </a:bodyPr>
          <a:lstStyle/>
          <a:p>
            <a:pPr defTabSz="914400" eaLnBrk="0" hangingPunct="0"/>
            <a:r>
              <a:rPr lang="en-US" sz="2300" b="1" dirty="0">
                <a:solidFill>
                  <a:srgbClr val="688B2D"/>
                </a:solidFill>
              </a:rPr>
              <a:t>The Center for Scientific Review</a:t>
            </a:r>
          </a:p>
        </p:txBody>
      </p:sp>
      <p:pic>
        <p:nvPicPr>
          <p:cNvPr id="12293" name="Picture 6" descr="DSC01059.JPG"/>
          <p:cNvPicPr>
            <a:picLocks noChangeAspect="1"/>
          </p:cNvPicPr>
          <p:nvPr/>
        </p:nvPicPr>
        <p:blipFill>
          <a:blip r:embed="rId3" cstate="print"/>
          <a:srcRect/>
          <a:stretch>
            <a:fillRect/>
          </a:stretch>
        </p:blipFill>
        <p:spPr bwMode="auto">
          <a:xfrm>
            <a:off x="1219200" y="2209800"/>
            <a:ext cx="4064000" cy="3048000"/>
          </a:xfrm>
          <a:prstGeom prst="rect">
            <a:avLst/>
          </a:prstGeom>
          <a:noFill/>
          <a:ln w="9525">
            <a:noFill/>
            <a:miter lim="800000"/>
            <a:headEnd/>
            <a:tailEnd/>
          </a:ln>
        </p:spPr>
      </p:pic>
      <p:sp>
        <p:nvSpPr>
          <p:cNvPr id="2" name="Title 1"/>
          <p:cNvSpPr>
            <a:spLocks noGrp="1"/>
          </p:cNvSpPr>
          <p:nvPr>
            <p:ph type="title"/>
          </p:nvPr>
        </p:nvSpPr>
        <p:spPr>
          <a:xfrm>
            <a:off x="609600" y="381000"/>
            <a:ext cx="7162800" cy="533400"/>
          </a:xfrm>
        </p:spPr>
        <p:txBody>
          <a:bodyPr>
            <a:noAutofit/>
          </a:bodyPr>
          <a:lstStyle/>
          <a:p>
            <a:r>
              <a:rPr lang="en-US" b="1" dirty="0" smtClean="0"/>
              <a:t>CSR: The Gateway for NIH Grant Applications</a:t>
            </a:r>
            <a:endParaRPr lang="en-US" b="1" dirty="0"/>
          </a:p>
        </p:txBody>
      </p:sp>
    </p:spTree>
    <p:extLst>
      <p:ext uri="{BB962C8B-B14F-4D97-AF65-F5344CB8AC3E}">
        <p14:creationId xmlns:p14="http://schemas.microsoft.com/office/powerpoint/2010/main" val="5958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CSR Mission </a:t>
            </a:r>
            <a:endParaRPr lang="en-US" dirty="0"/>
          </a:p>
        </p:txBody>
      </p:sp>
      <p:sp>
        <p:nvSpPr>
          <p:cNvPr id="3" name="Content Placeholder 2"/>
          <p:cNvSpPr>
            <a:spLocks noGrp="1"/>
          </p:cNvSpPr>
          <p:nvPr>
            <p:ph idx="1"/>
          </p:nvPr>
        </p:nvSpPr>
        <p:spPr>
          <a:xfrm>
            <a:off x="762000" y="2667000"/>
            <a:ext cx="7315200" cy="1447800"/>
          </a:xfrm>
        </p:spPr>
        <p:txBody>
          <a:bodyPr/>
          <a:lstStyle/>
          <a:p>
            <a:pPr marL="0" indent="0">
              <a:buNone/>
            </a:pPr>
            <a:r>
              <a:rPr lang="en-US" dirty="0"/>
              <a:t>To see that NIH grant applications receive fair, independent, expert, and timely reviews – free from inappropriate influences – so NIH can fund the most promising research.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19200"/>
            <a:ext cx="7811387" cy="1219200"/>
          </a:xfrm>
          <a:prstGeom prst="rect">
            <a:avLst/>
          </a:prstGeom>
        </p:spPr>
      </p:pic>
    </p:spTree>
    <p:extLst>
      <p:ext uri="{BB962C8B-B14F-4D97-AF65-F5344CB8AC3E}">
        <p14:creationId xmlns:p14="http://schemas.microsoft.com/office/powerpoint/2010/main" val="60306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noAutofit/>
          </a:bodyPr>
          <a:lstStyle/>
          <a:p>
            <a:pPr algn="ctr"/>
            <a:r>
              <a:rPr lang="en-US" dirty="0" smtClean="0">
                <a:latin typeface="+mj-lt"/>
              </a:rPr>
              <a:t>2-Level </a:t>
            </a:r>
            <a:r>
              <a:rPr lang="en-US" dirty="0">
                <a:latin typeface="+mj-lt"/>
              </a:rPr>
              <a:t>Review </a:t>
            </a:r>
            <a:r>
              <a:rPr lang="en-US" dirty="0" smtClean="0">
                <a:latin typeface="+mj-lt"/>
              </a:rPr>
              <a:t>System </a:t>
            </a:r>
            <a:r>
              <a:rPr lang="en-US" dirty="0">
                <a:latin typeface="+mj-lt"/>
              </a:rPr>
              <a:t>for </a:t>
            </a:r>
            <a:r>
              <a:rPr lang="en-US" dirty="0" smtClean="0">
                <a:latin typeface="+mj-lt"/>
              </a:rPr>
              <a:t>NIH Grants</a:t>
            </a:r>
            <a:endParaRPr lang="en-US" dirty="0">
              <a:latin typeface="+mj-lt"/>
            </a:endParaRPr>
          </a:p>
        </p:txBody>
      </p:sp>
      <p:grpSp>
        <p:nvGrpSpPr>
          <p:cNvPr id="4" name="Group 17" descr="images of NIH peer reviewers at work."/>
          <p:cNvGrpSpPr>
            <a:grpSpLocks/>
          </p:cNvGrpSpPr>
          <p:nvPr/>
        </p:nvGrpSpPr>
        <p:grpSpPr bwMode="auto">
          <a:xfrm>
            <a:off x="762000" y="4343400"/>
            <a:ext cx="7536359" cy="989707"/>
            <a:chOff x="1320800" y="1524000"/>
            <a:chExt cx="7321550" cy="990600"/>
          </a:xfrm>
        </p:grpSpPr>
        <p:pic>
          <p:nvPicPr>
            <p:cNvPr id="5" name="Picture 5" descr="DSC_0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524000"/>
              <a:ext cx="149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_0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144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SC_0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1524000"/>
              <a:ext cx="149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SC_0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524000"/>
              <a:ext cx="1511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DSC_00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524000"/>
              <a:ext cx="1479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p:cNvSpPr>
            <a:spLocks noChangeArrowheads="1"/>
          </p:cNvSpPr>
          <p:nvPr/>
        </p:nvSpPr>
        <p:spPr bwMode="auto">
          <a:xfrm>
            <a:off x="3962400" y="1219200"/>
            <a:ext cx="3658195" cy="1143000"/>
          </a:xfrm>
          <a:prstGeom prst="rect">
            <a:avLst/>
          </a:prstGeom>
          <a:noFill/>
          <a:ln w="41275">
            <a:solidFill>
              <a:srgbClr val="719500"/>
            </a:solidFill>
            <a:miter lim="800000"/>
            <a:headEnd/>
            <a:tailEnd/>
          </a:ln>
          <a:effectLst/>
        </p:spPr>
        <p:txBody>
          <a:bodyPr lIns="84658" tIns="41584" rIns="84658" bIns="41584"/>
          <a:lstStyle/>
          <a:p>
            <a:pPr defTabSz="913259" eaLnBrk="0" hangingPunct="0">
              <a:lnSpc>
                <a:spcPct val="90000"/>
              </a:lnSpc>
              <a:spcBef>
                <a:spcPct val="30000"/>
              </a:spcBef>
              <a:defRPr/>
            </a:pPr>
            <a:r>
              <a:rPr lang="en-US" sz="2000" dirty="0">
                <a:solidFill>
                  <a:prstClr val="black"/>
                </a:solidFill>
              </a:rPr>
              <a:t>First Level of Review</a:t>
            </a:r>
          </a:p>
          <a:p>
            <a:pPr defTabSz="913259" eaLnBrk="0" hangingPunct="0">
              <a:lnSpc>
                <a:spcPct val="90000"/>
              </a:lnSpc>
              <a:spcBef>
                <a:spcPct val="30000"/>
              </a:spcBef>
              <a:defRPr/>
            </a:pPr>
            <a:r>
              <a:rPr lang="en-US" sz="2000" dirty="0">
                <a:solidFill>
                  <a:srgbClr val="719500"/>
                </a:solidFill>
              </a:rPr>
              <a:t>Scientific Review Group </a:t>
            </a:r>
          </a:p>
          <a:p>
            <a:pPr defTabSz="913259" eaLnBrk="0" hangingPunct="0">
              <a:defRPr/>
            </a:pPr>
            <a:r>
              <a:rPr lang="en-US" sz="2000" dirty="0" smtClean="0">
                <a:solidFill>
                  <a:srgbClr val="719500"/>
                </a:solidFill>
              </a:rPr>
              <a:t>(</a:t>
            </a:r>
            <a:r>
              <a:rPr lang="en-US" sz="2000" dirty="0">
                <a:solidFill>
                  <a:srgbClr val="719500"/>
                </a:solidFill>
              </a:rPr>
              <a:t>Study Section</a:t>
            </a:r>
            <a:r>
              <a:rPr lang="en-US" sz="2000" dirty="0" smtClean="0">
                <a:solidFill>
                  <a:srgbClr val="719500"/>
                </a:solidFill>
              </a:rPr>
              <a:t>) at CSR or IC</a:t>
            </a:r>
            <a:endParaRPr lang="en-US" sz="2000" dirty="0">
              <a:solidFill>
                <a:srgbClr val="719500"/>
              </a:solidFill>
            </a:endParaRPr>
          </a:p>
        </p:txBody>
      </p:sp>
      <p:sp>
        <p:nvSpPr>
          <p:cNvPr id="12" name="Rectangle 4"/>
          <p:cNvSpPr txBox="1">
            <a:spLocks noChangeArrowheads="1"/>
          </p:cNvSpPr>
          <p:nvPr/>
        </p:nvSpPr>
        <p:spPr bwMode="auto">
          <a:xfrm>
            <a:off x="4114800" y="3033414"/>
            <a:ext cx="4107656" cy="852786"/>
          </a:xfrm>
          <a:prstGeom prst="rect">
            <a:avLst/>
          </a:prstGeom>
          <a:solidFill>
            <a:schemeClr val="bg1"/>
          </a:solidFill>
          <a:ln w="41275">
            <a:solidFill>
              <a:srgbClr val="688B2D"/>
            </a:solidFill>
            <a:miter lim="800000"/>
            <a:headEnd/>
            <a:tailEnd/>
          </a:ln>
          <a:effectLst>
            <a:outerShdw dist="35921" dir="2700000" algn="ctr" rotWithShape="0">
              <a:schemeClr val="bg2"/>
            </a:outerShdw>
          </a:effectLst>
        </p:spPr>
        <p:txBody>
          <a:bodyPr lIns="84658" tIns="41584" rIns="84658" bIns="41584"/>
          <a:lstStyle/>
          <a:p>
            <a:pPr marL="107821" lvl="1" defTabSz="913316">
              <a:defRPr/>
            </a:pPr>
            <a:r>
              <a:rPr lang="en-US" sz="2000" kern="0" dirty="0">
                <a:solidFill>
                  <a:prstClr val="black"/>
                </a:solidFill>
                <a:cs typeface="ＭＳ Ｐゴシック"/>
              </a:rPr>
              <a:t>Second Level of Review</a:t>
            </a:r>
          </a:p>
          <a:p>
            <a:pPr marL="107821" lvl="1" defTabSz="913316">
              <a:defRPr/>
            </a:pPr>
            <a:r>
              <a:rPr lang="en-US" sz="2000" kern="0" dirty="0">
                <a:solidFill>
                  <a:srgbClr val="719500"/>
                </a:solidFill>
                <a:cs typeface="ＭＳ Ｐゴシック"/>
              </a:rPr>
              <a:t>   NIH Institute/Center Council</a:t>
            </a:r>
          </a:p>
        </p:txBody>
      </p:sp>
      <p:sp>
        <p:nvSpPr>
          <p:cNvPr id="18" name="Freeform 5"/>
          <p:cNvSpPr>
            <a:spLocks/>
          </p:cNvSpPr>
          <p:nvPr/>
        </p:nvSpPr>
        <p:spPr bwMode="auto">
          <a:xfrm>
            <a:off x="1254845" y="1600200"/>
            <a:ext cx="2565400" cy="2252364"/>
          </a:xfrm>
          <a:custGeom>
            <a:avLst/>
            <a:gdLst>
              <a:gd name="T0" fmla="*/ 2147483647 w 1921"/>
              <a:gd name="T1" fmla="*/ 2147483647 h 1516"/>
              <a:gd name="T2" fmla="*/ 2147483647 w 1921"/>
              <a:gd name="T3" fmla="*/ 2147483647 h 1516"/>
              <a:gd name="T4" fmla="*/ 2147483647 w 1921"/>
              <a:gd name="T5" fmla="*/ 2147483647 h 1516"/>
              <a:gd name="T6" fmla="*/ 2147483647 w 1921"/>
              <a:gd name="T7" fmla="*/ 2147483647 h 1516"/>
              <a:gd name="T8" fmla="*/ 2147483647 w 1921"/>
              <a:gd name="T9" fmla="*/ 2147483647 h 1516"/>
              <a:gd name="T10" fmla="*/ 2147483647 w 1921"/>
              <a:gd name="T11" fmla="*/ 2147483647 h 1516"/>
              <a:gd name="T12" fmla="*/ 2147483647 w 1921"/>
              <a:gd name="T13" fmla="*/ 2147483647 h 1516"/>
              <a:gd name="T14" fmla="*/ 2147483647 w 1921"/>
              <a:gd name="T15" fmla="*/ 2147483647 h 1516"/>
              <a:gd name="T16" fmla="*/ 2147483647 w 1921"/>
              <a:gd name="T17" fmla="*/ 2147483647 h 1516"/>
              <a:gd name="T18" fmla="*/ 2147483647 w 1921"/>
              <a:gd name="T19" fmla="*/ 2147483647 h 1516"/>
              <a:gd name="T20" fmla="*/ 2147483647 w 1921"/>
              <a:gd name="T21" fmla="*/ 2147483647 h 1516"/>
              <a:gd name="T22" fmla="*/ 2147483647 w 1921"/>
              <a:gd name="T23" fmla="*/ 2147483647 h 1516"/>
              <a:gd name="T24" fmla="*/ 0 w 1921"/>
              <a:gd name="T25" fmla="*/ 2147483647 h 1516"/>
              <a:gd name="T26" fmla="*/ 2147483647 w 1921"/>
              <a:gd name="T27" fmla="*/ 2147483647 h 1516"/>
              <a:gd name="T28" fmla="*/ 2147483647 w 1921"/>
              <a:gd name="T29" fmla="*/ 2147483647 h 1516"/>
              <a:gd name="T30" fmla="*/ 2147483647 w 1921"/>
              <a:gd name="T31" fmla="*/ 2147483647 h 1516"/>
              <a:gd name="T32" fmla="*/ 2147483647 w 1921"/>
              <a:gd name="T33" fmla="*/ 2147483647 h 1516"/>
              <a:gd name="T34" fmla="*/ 2147483647 w 1921"/>
              <a:gd name="T35" fmla="*/ 2147483647 h 1516"/>
              <a:gd name="T36" fmla="*/ 2147483647 w 1921"/>
              <a:gd name="T37" fmla="*/ 2147483647 h 1516"/>
              <a:gd name="T38" fmla="*/ 2147483647 w 1921"/>
              <a:gd name="T39" fmla="*/ 2147483647 h 1516"/>
              <a:gd name="T40" fmla="*/ 2147483647 w 1921"/>
              <a:gd name="T41" fmla="*/ 2147483647 h 1516"/>
              <a:gd name="T42" fmla="*/ 2147483647 w 1921"/>
              <a:gd name="T43" fmla="*/ 2147483647 h 1516"/>
              <a:gd name="T44" fmla="*/ 2147483647 w 1921"/>
              <a:gd name="T45" fmla="*/ 2147483647 h 1516"/>
              <a:gd name="T46" fmla="*/ 2147483647 w 1921"/>
              <a:gd name="T47" fmla="*/ 2147483647 h 1516"/>
              <a:gd name="T48" fmla="*/ 2147483647 w 1921"/>
              <a:gd name="T49" fmla="*/ 2147483647 h 1516"/>
              <a:gd name="T50" fmla="*/ 2147483647 w 1921"/>
              <a:gd name="T51" fmla="*/ 2147483647 h 1516"/>
              <a:gd name="T52" fmla="*/ 2147483647 w 1921"/>
              <a:gd name="T53" fmla="*/ 2147483647 h 1516"/>
              <a:gd name="T54" fmla="*/ 2147483647 w 1921"/>
              <a:gd name="T55" fmla="*/ 2147483647 h 1516"/>
              <a:gd name="T56" fmla="*/ 2147483647 w 1921"/>
              <a:gd name="T57" fmla="*/ 2147483647 h 1516"/>
              <a:gd name="T58" fmla="*/ 2147483647 w 1921"/>
              <a:gd name="T59" fmla="*/ 2147483647 h 1516"/>
              <a:gd name="T60" fmla="*/ 2147483647 w 1921"/>
              <a:gd name="T61" fmla="*/ 2147483647 h 1516"/>
              <a:gd name="T62" fmla="*/ 2147483647 w 1921"/>
              <a:gd name="T63" fmla="*/ 2147483647 h 1516"/>
              <a:gd name="T64" fmla="*/ 2147483647 w 1921"/>
              <a:gd name="T65" fmla="*/ 2147483647 h 1516"/>
              <a:gd name="T66" fmla="*/ 2147483647 w 1921"/>
              <a:gd name="T67" fmla="*/ 2147483647 h 1516"/>
              <a:gd name="T68" fmla="*/ 2147483647 w 1921"/>
              <a:gd name="T69" fmla="*/ 2147483647 h 1516"/>
              <a:gd name="T70" fmla="*/ 2147483647 w 1921"/>
              <a:gd name="T71" fmla="*/ 2147483647 h 1516"/>
              <a:gd name="T72" fmla="*/ 2147483647 w 1921"/>
              <a:gd name="T73" fmla="*/ 2147483647 h 1516"/>
              <a:gd name="T74" fmla="*/ 2147483647 w 1921"/>
              <a:gd name="T75" fmla="*/ 2147483647 h 1516"/>
              <a:gd name="T76" fmla="*/ 2147483647 w 1921"/>
              <a:gd name="T77" fmla="*/ 2147483647 h 1516"/>
              <a:gd name="T78" fmla="*/ 2147483647 w 1921"/>
              <a:gd name="T79" fmla="*/ 2147483647 h 1516"/>
              <a:gd name="T80" fmla="*/ 2147483647 w 1921"/>
              <a:gd name="T81" fmla="*/ 2147483647 h 1516"/>
              <a:gd name="T82" fmla="*/ 2147483647 w 1921"/>
              <a:gd name="T83" fmla="*/ 2147483647 h 1516"/>
              <a:gd name="T84" fmla="*/ 214748364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rotWithShape="0">
            <a:gsLst>
              <a:gs pos="0">
                <a:srgbClr val="12071E"/>
              </a:gs>
              <a:gs pos="100000">
                <a:srgbClr val="532289"/>
              </a:gs>
            </a:gsLst>
            <a:lin ang="5400000" scaled="1"/>
          </a:gradFill>
          <a:ln w="22225" cap="rnd">
            <a:solidFill>
              <a:srgbClr val="6C3A77"/>
            </a:solidFill>
            <a:round/>
            <a:headEnd/>
            <a:tailEnd/>
          </a:ln>
        </p:spPr>
        <p:txBody>
          <a:bodyPr lIns="91411" tIns="45707" rIns="91411" bIns="45707"/>
          <a:lstStyle/>
          <a:p>
            <a:pPr defTabSz="913031"/>
            <a:endParaRPr lang="en-US">
              <a:solidFill>
                <a:prstClr val="black"/>
              </a:solidFill>
            </a:endParaRPr>
          </a:p>
        </p:txBody>
      </p:sp>
      <p:sp>
        <p:nvSpPr>
          <p:cNvPr id="3" name="Rectangle 2"/>
          <p:cNvSpPr/>
          <p:nvPr/>
        </p:nvSpPr>
        <p:spPr>
          <a:xfrm>
            <a:off x="1383535" y="5486400"/>
            <a:ext cx="6822276" cy="369332"/>
          </a:xfrm>
          <a:prstGeom prst="rect">
            <a:avLst/>
          </a:prstGeom>
        </p:spPr>
        <p:txBody>
          <a:bodyPr wrap="square">
            <a:spAutoFit/>
          </a:bodyPr>
          <a:lstStyle/>
          <a:p>
            <a:pPr defTabSz="913031"/>
            <a:r>
              <a:rPr lang="en-US" b="1" dirty="0">
                <a:solidFill>
                  <a:prstClr val="black"/>
                </a:solidFill>
              </a:rPr>
              <a:t>About 80,000 applications and </a:t>
            </a:r>
            <a:r>
              <a:rPr lang="en-US" b="1" dirty="0" smtClean="0">
                <a:solidFill>
                  <a:prstClr val="black"/>
                </a:solidFill>
              </a:rPr>
              <a:t>17,000 </a:t>
            </a:r>
            <a:r>
              <a:rPr lang="en-US" b="1" dirty="0">
                <a:solidFill>
                  <a:prstClr val="black"/>
                </a:solidFill>
              </a:rPr>
              <a:t>reviewers</a:t>
            </a:r>
          </a:p>
        </p:txBody>
      </p:sp>
    </p:spTree>
    <p:extLst>
      <p:ext uri="{BB962C8B-B14F-4D97-AF65-F5344CB8AC3E}">
        <p14:creationId xmlns:p14="http://schemas.microsoft.com/office/powerpoint/2010/main" val="377590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5334000" cy="2209800"/>
          </a:xfrm>
        </p:spPr>
        <p:txBody>
          <a:bodyPr>
            <a:normAutofit/>
          </a:bodyPr>
          <a:lstStyle/>
          <a:p>
            <a:pPr algn="ctr"/>
            <a:r>
              <a:rPr lang="en-US" dirty="0" smtClean="0"/>
              <a:t>The Peer Review and </a:t>
            </a:r>
            <a:br>
              <a:rPr lang="en-US" dirty="0" smtClean="0"/>
            </a:br>
            <a:r>
              <a:rPr lang="en-US" dirty="0" smtClean="0"/>
              <a:t>Award Process</a:t>
            </a:r>
            <a:endParaRPr lang="en-US" dirty="0"/>
          </a:p>
        </p:txBody>
      </p:sp>
    </p:spTree>
    <p:extLst>
      <p:ext uri="{BB962C8B-B14F-4D97-AF65-F5344CB8AC3E}">
        <p14:creationId xmlns:p14="http://schemas.microsoft.com/office/powerpoint/2010/main" val="135179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
            <a:ext cx="7772400" cy="5334000"/>
          </a:xfrm>
        </p:spPr>
        <p:txBody>
          <a:bodyPr>
            <a:normAutofit/>
          </a:bodyPr>
          <a:lstStyle/>
          <a:p>
            <a:r>
              <a:rPr lang="en-US" dirty="0" smtClean="0">
                <a:solidFill>
                  <a:srgbClr val="7030A0"/>
                </a:solidFill>
              </a:rPr>
              <a:t>NIH Grants Workshop: </a:t>
            </a:r>
            <a:r>
              <a:rPr lang="en-US" i="1" dirty="0" smtClean="0"/>
              <a:t>Demystifying the grant application submission, review and funding processes  </a:t>
            </a:r>
            <a:r>
              <a:rPr lang="en-US" dirty="0" smtClean="0"/>
              <a:t/>
            </a:r>
            <a:br>
              <a:rPr lang="en-US" dirty="0" smtClean="0"/>
            </a:br>
            <a:r>
              <a:rPr lang="en-US" dirty="0" smtClean="0"/>
              <a:t>Room 3 AB</a:t>
            </a:r>
            <a:br>
              <a:rPr lang="en-US" dirty="0" smtClean="0"/>
            </a:br>
            <a:r>
              <a:rPr lang="en-US" dirty="0" smtClean="0">
                <a:solidFill>
                  <a:srgbClr val="7030A0"/>
                </a:solidFill>
              </a:rPr>
              <a:t>Sunday May 15 12:30pm – 2:30pm</a:t>
            </a:r>
            <a:br>
              <a:rPr lang="en-US" dirty="0" smtClean="0">
                <a:solidFill>
                  <a:srgbClr val="7030A0"/>
                </a:solidFill>
              </a:rPr>
            </a:br>
            <a:r>
              <a:rPr lang="en-US" dirty="0">
                <a:solidFill>
                  <a:srgbClr val="7030A0"/>
                </a:solidFill>
              </a:rPr>
              <a:t/>
            </a:r>
            <a:br>
              <a:rPr lang="en-US" dirty="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NIH Grant Review and Funding Info Room</a:t>
            </a:r>
            <a:br>
              <a:rPr lang="en-US" dirty="0" smtClean="0">
                <a:solidFill>
                  <a:srgbClr val="7030A0"/>
                </a:solidFill>
              </a:rPr>
            </a:br>
            <a:r>
              <a:rPr lang="en-US" dirty="0" err="1"/>
              <a:t>Room</a:t>
            </a:r>
            <a:r>
              <a:rPr lang="en-US" dirty="0"/>
              <a:t> 400</a:t>
            </a:r>
            <a:r>
              <a:rPr lang="en-US" dirty="0">
                <a:solidFill>
                  <a:srgbClr val="7030A0"/>
                </a:solidFill>
              </a:rPr>
              <a:t/>
            </a:r>
            <a:br>
              <a:rPr lang="en-US" dirty="0">
                <a:solidFill>
                  <a:srgbClr val="7030A0"/>
                </a:solidFill>
              </a:rPr>
            </a:br>
            <a:r>
              <a:rPr lang="en-US" dirty="0" smtClean="0">
                <a:solidFill>
                  <a:srgbClr val="7030A0"/>
                </a:solidFill>
              </a:rPr>
              <a:t>Sunday May 15 and Monday May 16</a:t>
            </a:r>
            <a:br>
              <a:rPr lang="en-US" dirty="0" smtClean="0">
                <a:solidFill>
                  <a:srgbClr val="7030A0"/>
                </a:solidFill>
              </a:rPr>
            </a:br>
            <a:endParaRPr lang="en-US" dirty="0">
              <a:solidFill>
                <a:srgbClr val="7030A0"/>
              </a:solidFill>
            </a:endParaRPr>
          </a:p>
        </p:txBody>
      </p:sp>
    </p:spTree>
    <p:extLst>
      <p:ext uri="{BB962C8B-B14F-4D97-AF65-F5344CB8AC3E}">
        <p14:creationId xmlns:p14="http://schemas.microsoft.com/office/powerpoint/2010/main" val="367173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44439" y="381000"/>
            <a:ext cx="6570761" cy="769441"/>
          </a:xfrm>
        </p:spPr>
        <p:txBody>
          <a:bodyPr>
            <a:normAutofit fontScale="90000"/>
          </a:bodyPr>
          <a:lstStyle/>
          <a:p>
            <a:pPr eaLnBrk="1" hangingPunct="1"/>
            <a:r>
              <a:rPr lang="en-US" sz="2600" dirty="0"/>
              <a:t>Role of the </a:t>
            </a:r>
            <a:r>
              <a:rPr lang="en-US" sz="2600" dirty="0" smtClean="0"/>
              <a:t>Scientific Review Group (SRG) or Study Section</a:t>
            </a:r>
            <a:endParaRPr lang="en-US" sz="2600" dirty="0"/>
          </a:p>
        </p:txBody>
      </p:sp>
      <p:sp>
        <p:nvSpPr>
          <p:cNvPr id="48131" name="Rectangle 3"/>
          <p:cNvSpPr>
            <a:spLocks noGrp="1" noChangeArrowheads="1"/>
          </p:cNvSpPr>
          <p:nvPr>
            <p:ph idx="1"/>
          </p:nvPr>
        </p:nvSpPr>
        <p:spPr>
          <a:xfrm>
            <a:off x="775769" y="2362200"/>
            <a:ext cx="6930925" cy="3487043"/>
          </a:xfrm>
        </p:spPr>
        <p:txBody>
          <a:bodyPr>
            <a:normAutofit/>
          </a:bodyPr>
          <a:lstStyle/>
          <a:p>
            <a:pPr marL="202203" indent="-202203">
              <a:lnSpc>
                <a:spcPct val="90000"/>
              </a:lnSpc>
              <a:spcBef>
                <a:spcPct val="80000"/>
              </a:spcBef>
            </a:pPr>
            <a:r>
              <a:rPr lang="en-US" dirty="0" smtClean="0"/>
              <a:t>Provides scientific impact scores and critiques of each grant application under the official supervision of a scientifically trained federal official</a:t>
            </a:r>
          </a:p>
          <a:p>
            <a:pPr marL="202203" indent="-202203">
              <a:lnSpc>
                <a:spcPct val="90000"/>
              </a:lnSpc>
              <a:spcBef>
                <a:spcPct val="80000"/>
              </a:spcBef>
            </a:pPr>
            <a:r>
              <a:rPr lang="en-US" dirty="0" smtClean="0"/>
              <a:t>The scores are rank ordered and percentiled and sent along with the application and summary statement to an institute for award consideration</a:t>
            </a:r>
          </a:p>
        </p:txBody>
      </p:sp>
      <p:sp>
        <p:nvSpPr>
          <p:cNvPr id="48132" name="Text Box 4"/>
          <p:cNvSpPr txBox="1">
            <a:spLocks noChangeArrowheads="1"/>
          </p:cNvSpPr>
          <p:nvPr/>
        </p:nvSpPr>
        <p:spPr bwMode="auto">
          <a:xfrm>
            <a:off x="772120" y="1447735"/>
            <a:ext cx="6934574" cy="63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85398" tIns="42706" rIns="85398" bIns="42706" anchor="ctr">
            <a:spAutoFit/>
          </a:bodyPr>
          <a:lstStyle>
            <a:lvl1pPr eaLnBrk="0" hangingPunct="0">
              <a:defRPr sz="2000" b="1">
                <a:solidFill>
                  <a:schemeClr val="tx1"/>
                </a:solidFill>
                <a:latin typeface="Bodoni MT" pitchFamily="18" charset="0"/>
                <a:ea typeface="ＭＳ Ｐゴシック" pitchFamily="1" charset="-128"/>
              </a:defRPr>
            </a:lvl1pPr>
            <a:lvl2pPr marL="742950" indent="-285750" eaLnBrk="0" hangingPunct="0">
              <a:defRPr sz="2000" b="1">
                <a:solidFill>
                  <a:schemeClr val="tx1"/>
                </a:solidFill>
                <a:latin typeface="Bodoni MT" pitchFamily="18" charset="0"/>
                <a:ea typeface="ＭＳ Ｐゴシック" pitchFamily="1" charset="-128"/>
              </a:defRPr>
            </a:lvl2pPr>
            <a:lvl3pPr marL="1143000" indent="-228600" eaLnBrk="0" hangingPunct="0">
              <a:defRPr sz="2000" b="1">
                <a:solidFill>
                  <a:schemeClr val="tx1"/>
                </a:solidFill>
                <a:latin typeface="Bodoni MT" pitchFamily="18" charset="0"/>
                <a:ea typeface="ＭＳ Ｐゴシック" pitchFamily="1" charset="-128"/>
              </a:defRPr>
            </a:lvl3pPr>
            <a:lvl4pPr marL="1600200" indent="-228600" eaLnBrk="0" hangingPunct="0">
              <a:defRPr sz="2000" b="1">
                <a:solidFill>
                  <a:schemeClr val="tx1"/>
                </a:solidFill>
                <a:latin typeface="Bodoni MT" pitchFamily="18" charset="0"/>
                <a:ea typeface="ＭＳ Ｐゴシック" pitchFamily="1" charset="-128"/>
              </a:defRPr>
            </a:lvl4pPr>
            <a:lvl5pPr marL="2057400" indent="-228600" eaLnBrk="0" hangingPunct="0">
              <a:defRPr sz="2000" b="1">
                <a:solidFill>
                  <a:schemeClr val="tx1"/>
                </a:solidFill>
                <a:latin typeface="Bodoni MT" pitchFamily="18" charset="0"/>
                <a:ea typeface="ＭＳ Ｐゴシック" pitchFamily="1" charset="-128"/>
              </a:defRPr>
            </a:lvl5pPr>
            <a:lvl6pPr marL="25146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6pPr>
            <a:lvl7pPr marL="29718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7pPr>
            <a:lvl8pPr marL="34290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8pPr>
            <a:lvl9pPr marL="3886200" indent="-228600" algn="ctr" eaLnBrk="0" fontAlgn="base" hangingPunct="0">
              <a:spcBef>
                <a:spcPct val="20000"/>
              </a:spcBef>
              <a:spcAft>
                <a:spcPct val="0"/>
              </a:spcAft>
              <a:defRPr sz="2000" b="1">
                <a:solidFill>
                  <a:schemeClr val="tx1"/>
                </a:solidFill>
                <a:latin typeface="Bodoni MT" pitchFamily="18" charset="0"/>
                <a:ea typeface="ＭＳ Ｐゴシック" pitchFamily="1" charset="-128"/>
              </a:defRPr>
            </a:lvl9pPr>
          </a:lstStyle>
          <a:p>
            <a:pPr defTabSz="914400">
              <a:lnSpc>
                <a:spcPct val="85000"/>
              </a:lnSpc>
              <a:spcBef>
                <a:spcPct val="50000"/>
              </a:spcBef>
            </a:pPr>
            <a:r>
              <a:rPr lang="en-US" sz="2100" dirty="0" smtClean="0">
                <a:solidFill>
                  <a:srgbClr val="719500"/>
                </a:solidFill>
                <a:latin typeface="Arial" charset="0"/>
              </a:rPr>
              <a:t>A federal advisory group, consisting of independent  scientists, that evaluates grant applications for NIH.</a:t>
            </a:r>
          </a:p>
        </p:txBody>
      </p:sp>
    </p:spTree>
    <p:extLst>
      <p:ext uri="{BB962C8B-B14F-4D97-AF65-F5344CB8AC3E}">
        <p14:creationId xmlns:p14="http://schemas.microsoft.com/office/powerpoint/2010/main" val="74186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4.3|3.5|2.9|1.7"/>
</p:tagLst>
</file>

<file path=ppt/tags/tag2.xml><?xml version="1.0" encoding="utf-8"?>
<p:tagLst xmlns:a="http://schemas.openxmlformats.org/drawingml/2006/main" xmlns:r="http://schemas.openxmlformats.org/officeDocument/2006/relationships" xmlns:p="http://schemas.openxmlformats.org/presentationml/2006/main">
  <p:tag name="AUDIO_ID" val="296"/>
  <p:tag name="ORIGINAL_AUDIO_FILEPATH" val="\\odapps4\oershare\OER IMOD\Reproducibility\Training\Sound files\Module 2\Slide 4.wav"/>
  <p:tag name="ELAPSEDTIME" val="66.622"/>
  <p:tag name="ARTICULATE_NAV_LEVEL" val="1"/>
  <p:tag name="ARTICULATE_SLIDE_PRESENTER_GUID" val="36ac38fb-a046-4b0e-a4ec-1c86fa0d81e8"/>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Center for Scientific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6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5.xml><?xml version="1.0" encoding="utf-8"?>
<a:theme xmlns:a="http://schemas.openxmlformats.org/drawingml/2006/main" name="4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BD5B5"/>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enter for Scientific Revie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extLst/>
      </a:spPr>
      <a:bodyPr wrap="square" lIns="85433" tIns="42726" rIns="85433" bIns="42726">
        <a:spAutoFit/>
      </a:bodyPr>
      <a:lstStyle>
        <a:defPPr eaLnBrk="1" hangingPunct="1">
          <a:spcBef>
            <a:spcPct val="50000"/>
          </a:spcBef>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CSR Core Slide Collection</Template>
  <TotalTime>0</TotalTime>
  <Words>1452</Words>
  <Application>Microsoft Office PowerPoint</Application>
  <PresentationFormat>On-screen Show (4:3)</PresentationFormat>
  <Paragraphs>239</Paragraphs>
  <Slides>32</Slides>
  <Notes>12</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Center for Scientific Review</vt:lpstr>
      <vt:lpstr>6_Blank Presentation</vt:lpstr>
      <vt:lpstr>7_Blank Presentation</vt:lpstr>
      <vt:lpstr>1_Center for Scientific Review</vt:lpstr>
      <vt:lpstr>4_Custom Design</vt:lpstr>
      <vt:lpstr>2_Center for Scientific Review</vt:lpstr>
      <vt:lpstr>Office Theme</vt:lpstr>
      <vt:lpstr>Peer Review and Grant Mechanisms at NIH What is Changing?  May 2016</vt:lpstr>
      <vt:lpstr>NIH and CSR thanks AAI membership for scientific accomplishment and support of peer review!</vt:lpstr>
      <vt:lpstr>National Institutes of Health</vt:lpstr>
      <vt:lpstr>CSR: The Gateway for NIH Grant Applications</vt:lpstr>
      <vt:lpstr>CSR Mission </vt:lpstr>
      <vt:lpstr>2-Level Review System for NIH Grants</vt:lpstr>
      <vt:lpstr>The Peer Review and  Award Process</vt:lpstr>
      <vt:lpstr>NIH Grants Workshop: Demystifying the grant application submission, review and funding processes   Room 3 AB Sunday May 15 12:30pm – 2:30pm   NIH Grant Review and Funding Info Room Room 400 Sunday May 15 and Monday May 16 </vt:lpstr>
      <vt:lpstr>Role of the Scientific Review Group (SRG) or Study Section</vt:lpstr>
      <vt:lpstr>The Study Section Meeting </vt:lpstr>
      <vt:lpstr>Role of the Scientific Review Officer</vt:lpstr>
      <vt:lpstr>Role of Study Section Chair</vt:lpstr>
      <vt:lpstr>Reviewers</vt:lpstr>
      <vt:lpstr>Discussions Focus on the Best Applications </vt:lpstr>
      <vt:lpstr>Summary Statement</vt:lpstr>
      <vt:lpstr>Short Cut:  Early Career Reviewer Program</vt:lpstr>
      <vt:lpstr>What Happens After Scientific Reviews</vt:lpstr>
      <vt:lpstr>Role of the NIH Program Officer</vt:lpstr>
      <vt:lpstr>“Change favors the prepared mind”    -misquoted from Louis Pasteur</vt:lpstr>
      <vt:lpstr>What is changing?</vt:lpstr>
      <vt:lpstr>First, NIH has not changed its support for basic science.  Use “Public health relevance” based on the NIH mission.  Do not make unsupportable claims</vt:lpstr>
      <vt:lpstr>Rigor and Transparency</vt:lpstr>
      <vt:lpstr>Rigor and Transparency in Research </vt:lpstr>
      <vt:lpstr>Reviewing Rigor and Transparency of Research: RPG Applications</vt:lpstr>
      <vt:lpstr>Reviewing Rigor and Transparency of Research: Mentored  Career Development Applications </vt:lpstr>
      <vt:lpstr>What is changing?</vt:lpstr>
      <vt:lpstr>Improving Peer Review</vt:lpstr>
      <vt:lpstr>Improving peer review with science</vt:lpstr>
      <vt:lpstr>Why scientists-in-training can continue to be optimistic about the future.</vt:lpstr>
      <vt:lpstr>Key NIH Review and Grants Web Sites</vt:lpstr>
      <vt:lpstr>CSRDirector@csr.nih.gov</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2013-02-11T18:18:00Z</dcterms:created>
  <dcterms:modified xsi:type="dcterms:W3CDTF">2016-05-31T20:53:37Z</dcterms:modified>
</cp:coreProperties>
</file>