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</p:sldMasterIdLst>
  <p:notesMasterIdLst>
    <p:notesMasterId r:id="rId41"/>
  </p:notesMasterIdLst>
  <p:handoutMasterIdLst>
    <p:handoutMasterId r:id="rId42"/>
  </p:handoutMasterIdLst>
  <p:sldIdLst>
    <p:sldId id="404" r:id="rId6"/>
    <p:sldId id="398" r:id="rId7"/>
    <p:sldId id="400" r:id="rId8"/>
    <p:sldId id="401" r:id="rId9"/>
    <p:sldId id="402" r:id="rId10"/>
    <p:sldId id="399" r:id="rId11"/>
    <p:sldId id="276" r:id="rId12"/>
    <p:sldId id="309" r:id="rId13"/>
    <p:sldId id="310" r:id="rId14"/>
    <p:sldId id="338" r:id="rId15"/>
    <p:sldId id="314" r:id="rId16"/>
    <p:sldId id="313" r:id="rId17"/>
    <p:sldId id="342" r:id="rId18"/>
    <p:sldId id="346" r:id="rId19"/>
    <p:sldId id="347" r:id="rId20"/>
    <p:sldId id="386" r:id="rId21"/>
    <p:sldId id="382" r:id="rId22"/>
    <p:sldId id="389" r:id="rId23"/>
    <p:sldId id="380" r:id="rId24"/>
    <p:sldId id="381" r:id="rId25"/>
    <p:sldId id="391" r:id="rId26"/>
    <p:sldId id="392" r:id="rId27"/>
    <p:sldId id="393" r:id="rId28"/>
    <p:sldId id="394" r:id="rId29"/>
    <p:sldId id="366" r:id="rId30"/>
    <p:sldId id="409" r:id="rId31"/>
    <p:sldId id="408" r:id="rId32"/>
    <p:sldId id="407" r:id="rId33"/>
    <p:sldId id="405" r:id="rId34"/>
    <p:sldId id="406" r:id="rId35"/>
    <p:sldId id="369" r:id="rId36"/>
    <p:sldId id="374" r:id="rId37"/>
    <p:sldId id="379" r:id="rId38"/>
    <p:sldId id="397" r:id="rId39"/>
    <p:sldId id="390" r:id="rId4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lly Rockey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00"/>
    <a:srgbClr val="00336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3" autoAdjust="0"/>
    <p:restoredTop sz="93705" autoAdjust="0"/>
  </p:normalViewPr>
  <p:slideViewPr>
    <p:cSldViewPr>
      <p:cViewPr>
        <p:scale>
          <a:sx n="70" d="100"/>
          <a:sy n="70" d="100"/>
        </p:scale>
        <p:origin x="-88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298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barrr\Documents\Career%20years%20application%20count%20summary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'Approp Trend Comp(G)'!$B$3</c:f>
              <c:strCache>
                <c:ptCount val="1"/>
                <c:pt idx="0">
                  <c:v>Actual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'Approp Trend Comp(G)'!$A$4:$A$16</c:f>
              <c:strCache>
                <c:ptCount val="12"/>
                <c:pt idx="0">
                  <c:v>06</c:v>
                </c:pt>
                <c:pt idx="1">
                  <c:v>07</c:v>
                </c:pt>
                <c:pt idx="2">
                  <c:v>08</c:v>
                </c:pt>
                <c:pt idx="3">
                  <c:v>09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  <c:pt idx="11">
                  <c:v>17</c:v>
                </c:pt>
              </c:strCache>
            </c:strRef>
          </c:cat>
          <c:val>
            <c:numRef>
              <c:f>'Approp Trend Comp(G)'!$B$4:$B$16</c:f>
              <c:numCache>
                <c:formatCode>#,##0.0</c:formatCode>
                <c:ptCount val="12"/>
                <c:pt idx="0">
                  <c:v>1036.5999999999999</c:v>
                </c:pt>
                <c:pt idx="1">
                  <c:v>1045.5</c:v>
                </c:pt>
                <c:pt idx="2">
                  <c:v>1051</c:v>
                </c:pt>
                <c:pt idx="3">
                  <c:v>1079</c:v>
                </c:pt>
                <c:pt idx="4">
                  <c:v>1108.2080000000001</c:v>
                </c:pt>
                <c:pt idx="5">
                  <c:v>1100.4000000000001</c:v>
                </c:pt>
                <c:pt idx="6">
                  <c:v>1121.3</c:v>
                </c:pt>
                <c:pt idx="7">
                  <c:v>1040.5999999999999</c:v>
                </c:pt>
                <c:pt idx="8">
                  <c:v>1171.7</c:v>
                </c:pt>
                <c:pt idx="9">
                  <c:v>1197.5</c:v>
                </c:pt>
                <c:pt idx="10">
                  <c:v>1598.2</c:v>
                </c:pt>
                <c:pt idx="11">
                  <c:v>1598.2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'Approp Trend Comp(G)'!$C$3</c:f>
              <c:strCache>
                <c:ptCount val="1"/>
                <c:pt idx="0">
                  <c:v>Constant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strRef>
              <c:f>'Approp Trend Comp(G)'!$A$4:$A$16</c:f>
              <c:strCache>
                <c:ptCount val="12"/>
                <c:pt idx="0">
                  <c:v>06</c:v>
                </c:pt>
                <c:pt idx="1">
                  <c:v>07</c:v>
                </c:pt>
                <c:pt idx="2">
                  <c:v>08</c:v>
                </c:pt>
                <c:pt idx="3">
                  <c:v>09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  <c:pt idx="11">
                  <c:v>17</c:v>
                </c:pt>
              </c:strCache>
            </c:strRef>
          </c:cat>
          <c:val>
            <c:numRef>
              <c:f>'Approp Trend Comp(G)'!$C$4:$C$16</c:f>
              <c:numCache>
                <c:formatCode>#,##0.0</c:formatCode>
                <c:ptCount val="12"/>
                <c:pt idx="0">
                  <c:v>988.9</c:v>
                </c:pt>
                <c:pt idx="1">
                  <c:v>957.7</c:v>
                </c:pt>
                <c:pt idx="2">
                  <c:v>913.3</c:v>
                </c:pt>
                <c:pt idx="3">
                  <c:v>906.4</c:v>
                </c:pt>
                <c:pt idx="4">
                  <c:v>897.6</c:v>
                </c:pt>
                <c:pt idx="5">
                  <c:v>859.4</c:v>
                </c:pt>
                <c:pt idx="6">
                  <c:v>861.2</c:v>
                </c:pt>
                <c:pt idx="7">
                  <c:v>779.4</c:v>
                </c:pt>
                <c:pt idx="8">
                  <c:v>851.8</c:v>
                </c:pt>
                <c:pt idx="9">
                  <c:v>844.2</c:v>
                </c:pt>
                <c:pt idx="10">
                  <c:v>1090</c:v>
                </c:pt>
                <c:pt idx="11">
                  <c:v>1051.5999999999999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060864"/>
        <c:axId val="95240576"/>
        <c:extLst>
          <c:ext xmlns:c15="http://schemas.microsoft.com/office/drawing/2012/chart" uri="{02D57815-91ED-43cb-92C2-25804820EDAC}">
            <c15:filteredLin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'Approp Trend Comp(G)'!$A$3</c15:sqref>
                        </c15:formulaRef>
                      </c:ext>
                    </c:extLst>
                    <c:strCache>
                      <c:ptCount val="1"/>
                      <c:pt idx="0">
                        <c:v>Year</c:v>
                      </c:pt>
                    </c:strCache>
                  </c:strRef>
                </c:tx>
                <c:spPr>
                  <a:ln w="38100">
                    <a:solidFill>
                      <a:srgbClr val="C00000"/>
                    </a:solidFill>
                    <a:prstDash val="solid"/>
                  </a:ln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'Approp Trend Comp(G)'!$A$4:$A$16</c15:sqref>
                        </c15:formulaRef>
                      </c:ext>
                    </c:extLst>
                    <c:strCache>
                      <c:ptCount val="12"/>
                      <c:pt idx="0">
                        <c:v>06</c:v>
                      </c:pt>
                      <c:pt idx="1">
                        <c:v>07</c:v>
                      </c:pt>
                      <c:pt idx="2">
                        <c:v>08</c:v>
                      </c:pt>
                      <c:pt idx="3">
                        <c:v>09</c:v>
                      </c:pt>
                      <c:pt idx="4">
                        <c:v>10</c:v>
                      </c:pt>
                      <c:pt idx="5">
                        <c:v>11</c:v>
                      </c:pt>
                      <c:pt idx="6">
                        <c:v>12</c:v>
                      </c:pt>
                      <c:pt idx="7">
                        <c:v>13</c:v>
                      </c:pt>
                      <c:pt idx="8">
                        <c:v>14</c:v>
                      </c:pt>
                      <c:pt idx="9">
                        <c:v>15</c:v>
                      </c:pt>
                      <c:pt idx="10">
                        <c:v>16</c:v>
                      </c:pt>
                      <c:pt idx="11">
                        <c:v>17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'Approp Trend Comp(G)'!$A$4:$A$16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11</c:v>
                      </c:pt>
                      <c:pt idx="6">
                        <c:v>12</c:v>
                      </c:pt>
                      <c:pt idx="7">
                        <c:v>13</c:v>
                      </c:pt>
                      <c:pt idx="8">
                        <c:v>14</c:v>
                      </c:pt>
                      <c:pt idx="9">
                        <c:v>15</c:v>
                      </c:pt>
                      <c:pt idx="10">
                        <c:v>16</c:v>
                      </c:pt>
                      <c:pt idx="11">
                        <c:v>17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9106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52405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5240576"/>
        <c:scaling>
          <c:orientation val="minMax"/>
          <c:min val="7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Dollars, in Millions</a:t>
                </a:r>
              </a:p>
            </c:rich>
          </c:tx>
          <c:layout>
            <c:manualLayout>
              <c:xMode val="edge"/>
              <c:yMode val="edge"/>
              <c:x val="2.5185185185185185E-2"/>
              <c:y val="0.26002128420418286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1060864"/>
        <c:crosses val="autoZero"/>
        <c:crossBetween val="between"/>
        <c:majorUnit val="50"/>
      </c:valAx>
      <c:dTable>
        <c:showHorzBorder val="1"/>
        <c:showVertBorder val="1"/>
        <c:showOutline val="1"/>
        <c:showKeys val="1"/>
      </c:dTable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NIA Appropriations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NIA funds</c:v>
                </c:pt>
              </c:strCache>
            </c:strRef>
          </c:tx>
          <c:invertIfNegative val="0"/>
          <c:cat>
            <c:numRef>
              <c:f>Sheet1!$A$3:$A$7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Sheet1!$B$3:$B$7</c:f>
              <c:numCache>
                <c:formatCode>"$"#,##0.000</c:formatCode>
                <c:ptCount val="5"/>
                <c:pt idx="0">
                  <c:v>1.045849</c:v>
                </c:pt>
                <c:pt idx="1">
                  <c:v>1.0717169999999998</c:v>
                </c:pt>
                <c:pt idx="2">
                  <c:v>1.0740000000000001</c:v>
                </c:pt>
                <c:pt idx="3">
                  <c:v>1.125</c:v>
                </c:pt>
                <c:pt idx="4">
                  <c:v>1.125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AD funds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numRef>
              <c:f>Sheet1!$A$3:$A$7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Sheet1!$C$3:$C$7</c:f>
              <c:numCache>
                <c:formatCode>General</c:formatCode>
                <c:ptCount val="5"/>
                <c:pt idx="1">
                  <c:v>0.1</c:v>
                </c:pt>
                <c:pt idx="2">
                  <c:v>0.125</c:v>
                </c:pt>
                <c:pt idx="3">
                  <c:v>0.47499999999999998</c:v>
                </c:pt>
                <c:pt idx="4">
                  <c:v>0.47499999999999998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5921280"/>
        <c:axId val="95923200"/>
      </c:barChart>
      <c:catAx>
        <c:axId val="959212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Fiscal 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5923200"/>
        <c:crosses val="autoZero"/>
        <c:auto val="1"/>
        <c:lblAlgn val="ctr"/>
        <c:lblOffset val="100"/>
        <c:noMultiLvlLbl val="0"/>
      </c:catAx>
      <c:valAx>
        <c:axId val="959232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Dollars (in billions)</a:t>
                </a:r>
              </a:p>
            </c:rich>
          </c:tx>
          <c:layout/>
          <c:overlay val="0"/>
        </c:title>
        <c:numFmt formatCode="&quot;$&quot;#,##0.000" sourceLinked="1"/>
        <c:majorTickMark val="out"/>
        <c:minorTickMark val="none"/>
        <c:tickLblPos val="nextTo"/>
        <c:crossAx val="95921280"/>
        <c:crosses val="autoZero"/>
        <c:crossBetween val="between"/>
      </c:valAx>
    </c:plotArea>
    <c:legend>
      <c:legendPos val="r"/>
      <c:legendEntry>
        <c:idx val="1"/>
        <c:delete val="1"/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Sheet1!$Q$75</c:f>
              <c:strCache>
                <c:ptCount val="1"/>
                <c:pt idx="0">
                  <c:v>p(change)</c:v>
                </c:pt>
              </c:strCache>
            </c:strRef>
          </c:tx>
          <c:marker>
            <c:symbol val="none"/>
          </c:marker>
          <c:cat>
            <c:strRef>
              <c:f>Sheet1!$R$74:$V$74</c:f>
              <c:strCache>
                <c:ptCount val="5"/>
                <c:pt idx="0">
                  <c:v>&gt;40</c:v>
                </c:pt>
                <c:pt idx="1">
                  <c:v>31-40</c:v>
                </c:pt>
                <c:pt idx="2">
                  <c:v>21-30</c:v>
                </c:pt>
                <c:pt idx="3">
                  <c:v>11-20</c:v>
                </c:pt>
                <c:pt idx="4">
                  <c:v>0-10</c:v>
                </c:pt>
              </c:strCache>
            </c:strRef>
          </c:cat>
          <c:val>
            <c:numRef>
              <c:f>Sheet1!$R$75:$V$75</c:f>
              <c:numCache>
                <c:formatCode>General</c:formatCode>
                <c:ptCount val="5"/>
                <c:pt idx="0">
                  <c:v>9.3877551020408165E-2</c:v>
                </c:pt>
                <c:pt idx="1">
                  <c:v>-4.9373338397265473E-3</c:v>
                </c:pt>
                <c:pt idx="2">
                  <c:v>-1.6413623307345096E-2</c:v>
                </c:pt>
                <c:pt idx="3">
                  <c:v>-9.0264345583494526E-2</c:v>
                </c:pt>
                <c:pt idx="4">
                  <c:v>-0.3666972757881849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166144"/>
        <c:axId val="106167680"/>
      </c:lineChart>
      <c:catAx>
        <c:axId val="106166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aseline="0"/>
            </a:pPr>
            <a:endParaRPr lang="en-US"/>
          </a:p>
        </c:txPr>
        <c:crossAx val="106167680"/>
        <c:crosses val="autoZero"/>
        <c:auto val="1"/>
        <c:lblAlgn val="ctr"/>
        <c:lblOffset val="100"/>
        <c:noMultiLvlLbl val="0"/>
      </c:catAx>
      <c:valAx>
        <c:axId val="106167680"/>
        <c:scaling>
          <c:orientation val="minMax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38100"/>
        </c:spPr>
        <c:txPr>
          <a:bodyPr/>
          <a:lstStyle/>
          <a:p>
            <a:pPr>
              <a:defRPr sz="2500" baseline="0"/>
            </a:pPr>
            <a:endParaRPr lang="en-US"/>
          </a:p>
        </c:txPr>
        <c:crossAx val="1061661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0.63441</cdr:x>
      <cdr:y>0.31111</cdr:y>
    </cdr:from>
    <cdr:to>
      <cdr:x>0.77077</cdr:x>
      <cdr:y>0.41981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95800" y="1066800"/>
          <a:ext cx="966354" cy="3727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dirty="0" smtClean="0"/>
            <a:t>Years since PhD</a:t>
          </a:r>
          <a:endParaRPr lang="en-US" sz="2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161" cy="46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4406" tIns="47203" rIns="94406" bIns="47203" numCol="1" anchor="t" anchorCtr="0" compatLnSpc="1">
            <a:prstTxWarp prst="textNoShape">
              <a:avLst/>
            </a:prstTxWarp>
          </a:bodyPr>
          <a:lstStyle>
            <a:lvl1pPr defTabSz="944077">
              <a:defRPr sz="1200"/>
            </a:lvl1pPr>
          </a:lstStyle>
          <a:p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634" y="1"/>
            <a:ext cx="3038161" cy="46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4406" tIns="47203" rIns="94406" bIns="47203" numCol="1" anchor="t" anchorCtr="0" compatLnSpc="1">
            <a:prstTxWarp prst="textNoShape">
              <a:avLst/>
            </a:prstTxWarp>
          </a:bodyPr>
          <a:lstStyle>
            <a:lvl1pPr algn="r" defTabSz="944077">
              <a:defRPr sz="1200"/>
            </a:lvl1pPr>
          </a:lstStyle>
          <a:p>
            <a:endParaRPr lang="en-US" dirty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744"/>
            <a:ext cx="3038161" cy="465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4406" tIns="47203" rIns="94406" bIns="47203" numCol="1" anchor="b" anchorCtr="0" compatLnSpc="1">
            <a:prstTxWarp prst="textNoShape">
              <a:avLst/>
            </a:prstTxWarp>
          </a:bodyPr>
          <a:lstStyle>
            <a:lvl1pPr defTabSz="944077">
              <a:defRPr sz="1200"/>
            </a:lvl1pPr>
          </a:lstStyle>
          <a:p>
            <a:endParaRPr lang="en-US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634" y="8829744"/>
            <a:ext cx="3038161" cy="465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4406" tIns="47203" rIns="94406" bIns="47203" numCol="1" anchor="b" anchorCtr="0" compatLnSpc="1">
            <a:prstTxWarp prst="textNoShape">
              <a:avLst/>
            </a:prstTxWarp>
          </a:bodyPr>
          <a:lstStyle>
            <a:lvl1pPr algn="r" defTabSz="944077">
              <a:defRPr sz="1200"/>
            </a:lvl1pPr>
          </a:lstStyle>
          <a:p>
            <a:fld id="{AD9DCF04-8AE1-CC49-80A1-1E9496B4418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81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161" cy="46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4406" tIns="47203" rIns="94406" bIns="47203" numCol="1" anchor="t" anchorCtr="0" compatLnSpc="1">
            <a:prstTxWarp prst="textNoShape">
              <a:avLst/>
            </a:prstTxWarp>
          </a:bodyPr>
          <a:lstStyle>
            <a:lvl1pPr defTabSz="944077">
              <a:defRPr sz="1200"/>
            </a:lvl1pPr>
          </a:lstStyle>
          <a:p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634" y="1"/>
            <a:ext cx="3038161" cy="46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4406" tIns="47203" rIns="94406" bIns="47203" numCol="1" anchor="t" anchorCtr="0" compatLnSpc="1">
            <a:prstTxWarp prst="textNoShape">
              <a:avLst/>
            </a:prstTxWarp>
          </a:bodyPr>
          <a:lstStyle>
            <a:lvl1pPr algn="r" defTabSz="944077">
              <a:defRPr sz="1200"/>
            </a:lvl1pPr>
          </a:lstStyle>
          <a:p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62" y="4415673"/>
            <a:ext cx="5607678" cy="4183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4406" tIns="47203" rIns="94406" bIns="472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744"/>
            <a:ext cx="3038161" cy="465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4406" tIns="47203" rIns="94406" bIns="47203" numCol="1" anchor="b" anchorCtr="0" compatLnSpc="1">
            <a:prstTxWarp prst="textNoShape">
              <a:avLst/>
            </a:prstTxWarp>
          </a:bodyPr>
          <a:lstStyle>
            <a:lvl1pPr defTabSz="944077">
              <a:defRPr sz="1200"/>
            </a:lvl1pPr>
          </a:lstStyle>
          <a:p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634" y="8829744"/>
            <a:ext cx="3038161" cy="465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4406" tIns="47203" rIns="94406" bIns="47203" numCol="1" anchor="b" anchorCtr="0" compatLnSpc="1">
            <a:prstTxWarp prst="textNoShape">
              <a:avLst/>
            </a:prstTxWarp>
          </a:bodyPr>
          <a:lstStyle>
            <a:lvl1pPr algn="r" defTabSz="944077">
              <a:defRPr sz="1200"/>
            </a:lvl1pPr>
          </a:lstStyle>
          <a:p>
            <a:fld id="{EBD98385-F1D5-B84A-ABBF-D8781C4363E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1006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8385-F1D5-B84A-ABBF-D8781C4363E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448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8385-F1D5-B84A-ABBF-D8781C4363E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155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8385-F1D5-B84A-ABBF-D8781C4363E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113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8385-F1D5-B84A-ABBF-D8781C4363E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745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8385-F1D5-B84A-ABBF-D8781C4363E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1973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1985-2011</a:t>
            </a:r>
            <a:r>
              <a:rPr lang="en-US" baseline="0" dirty="0" smtClean="0"/>
              <a:t> (now)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8385-F1D5-B84A-ABBF-D8781C4363E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923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8385-F1D5-B84A-ABBF-D8781C4363E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36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8385-F1D5-B84A-ABBF-D8781C4363E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8475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Include all </a:t>
            </a:r>
            <a:r>
              <a:rPr lang="en-US" kern="0" dirty="0" smtClean="0">
                <a:solidFill>
                  <a:prstClr val="black"/>
                </a:solidFill>
                <a:ea typeface="+mn-ea"/>
              </a:rPr>
              <a:t>common doctoral level degrees or equivalents (e.g., MD/PhD/DVM/DDS) and any other professional degrees (e.g.. MDOT, BOTH, etc.).</a:t>
            </a:r>
          </a:p>
          <a:p>
            <a:pPr>
              <a:defRPr/>
            </a:pPr>
            <a:r>
              <a:rPr lang="en-US" altLang="en-US" dirty="0" smtClean="0">
                <a:ea typeface="+mn-ea"/>
              </a:rPr>
              <a:t>R01 includes R01 equivalents (i.e. R01, R23, R29 and R37).</a:t>
            </a:r>
          </a:p>
          <a:p>
            <a:pPr>
              <a:defRPr/>
            </a:pPr>
            <a:endParaRPr lang="en-US" altLang="en-US" dirty="0" smtClean="0">
              <a:ea typeface="+mn-ea"/>
            </a:endParaRPr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0FAC4E7-03E8-40F3-B0AD-D6542450EAB4}" type="slidenum">
              <a:rPr lang="en-US" altLang="en-US" sz="1200">
                <a:solidFill>
                  <a:prstClr val="black"/>
                </a:solidFill>
                <a:latin typeface="Calibri" pitchFamily="34" charset="0"/>
              </a:rPr>
              <a:pPr eaLnBrk="1" hangingPunct="1"/>
              <a:t>17</a:t>
            </a:fld>
            <a:endParaRPr lang="en-US" altLang="en-US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4667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8385-F1D5-B84A-ABBF-D8781C4363E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9964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89603-5247-4EB2-812C-DF0474518B99}" type="slidenum">
              <a:rPr lang="en-US" smtClean="0"/>
              <a:t>19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641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D528B-5A86-4AF2-837F-3088FA26F8A1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8575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8385-F1D5-B84A-ABBF-D8781C4363E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76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83667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5904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67676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03698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8385-F1D5-B84A-ABBF-D8781C4363E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4891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8385-F1D5-B84A-ABBF-D8781C4363E8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96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Interpretation: total funding (~50-60) &gt;&gt; project-years of funding (~25) </a:t>
            </a:r>
            <a:r>
              <a:rPr lang="en-US" dirty="0" smtClean="0">
                <a:sym typeface="Wingdings" panose="05000000000000000000" pitchFamily="2" charset="2"/>
              </a:rPr>
              <a:t> funding/year is important, though first FY funding less important (&lt;10)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8385-F1D5-B84A-ABBF-D8781C4363E8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0277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results versus previous slides #14, 16,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8385-F1D5-B84A-ABBF-D8781C4363E8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0218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results versus previous slides #14, 16, 17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8385-F1D5-B84A-ABBF-D8781C4363E8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009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433DB-6DB4-4095-A8B2-D7CFC995835F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2985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8385-F1D5-B84A-ABBF-D8781C4363E8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010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9488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D528B-5A86-4AF2-837F-3088FA26F8A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133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433DB-6DB4-4095-A8B2-D7CFC995835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7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D528B-5A86-4AF2-837F-3088FA26F8A1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857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AB1BEF-3F68-EE41-85E3-C1813BEF4FBA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558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8385-F1D5-B84A-ABBF-D8781C4363E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865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8385-F1D5-B84A-ABBF-D8781C4363E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45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82AFAF-5A4B-5C47-B403-1AB532082E2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947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C2B9A6-E7EC-9E4F-AB6A-26A4ED17DA2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139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219200"/>
            <a:ext cx="2076450" cy="472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76950" cy="472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A3F9C7-ECB9-D34A-8A58-3C7B9F2AE75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937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7635"/>
              </a:solidFill>
              <a:latin typeface="Arial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7635"/>
                </a:solidFill>
                <a:latin typeface="Arial"/>
              </a:rPr>
              <a:t>DESIGN SAMPLE DEC 1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71CDBCC-57D6-4AF4-91B3-EB8BA5111C2A}" type="slidenum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9865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AA4D5-54EB-4A68-B6DB-D5331D326DEB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AFAF-5A4B-5C47-B403-1AB532082E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48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AA4D5-54EB-4A68-B6DB-D5331D326DEB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83324-AE1C-3546-A724-4BA4670D79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972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AA4D5-54EB-4A68-B6DB-D5331D326DEB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68414-309D-1545-8516-4272FDA8BB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293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AA4D5-54EB-4A68-B6DB-D5331D326DEB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19172-03F7-3348-B569-171F002506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293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AA4D5-54EB-4A68-B6DB-D5331D326DEB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C1EC-6680-9B4C-AC2B-20645CBFBE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892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AA4D5-54EB-4A68-B6DB-D5331D326DEB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D29F-C580-5C4D-AAA1-94293C4E92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463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AA4D5-54EB-4A68-B6DB-D5331D326DEB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44C4-E35C-7145-8F0C-14E842E56F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848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583324-AE1C-3546-A724-4BA4670D790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2825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AA4D5-54EB-4A68-B6DB-D5331D326DEB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BE5A4-5F52-0141-A746-9964904CDF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921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AA4D5-54EB-4A68-B6DB-D5331D326DEB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03452-609A-F345-AAC0-1247A95021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027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AA4D5-54EB-4A68-B6DB-D5331D326DEB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B9A6-E7EC-9E4F-AB6A-26A4ED17DA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199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AA4D5-54EB-4A68-B6DB-D5331D326DEB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F9C7-ECB9-D34A-8A58-3C7B9F2AE7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9303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7635"/>
              </a:solidFill>
              <a:latin typeface="Arial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7635"/>
                </a:solidFill>
                <a:latin typeface="Arial"/>
              </a:rPr>
              <a:t>DESIGN SAMPLE DEC 1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71CDBCC-57D6-4AF4-91B3-EB8BA5111C2A}" type="slidenum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986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468414-309D-1545-8516-4272FDA8BBA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844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E19172-03F7-3348-B569-171F0025064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380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D1C1EC-6680-9B4C-AC2B-20645CBFBE0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257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03D29F-C580-5C4D-AAA1-94293C4E928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097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0544C4-E35C-7145-8F0C-14E842E56F0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869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1019591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10191"/>
            <a:ext cx="3008313" cy="41159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8BE5A4-5F52-0141-A746-9964904CDF3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721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703452-609A-F345-AAC0-1247A950212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71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top_header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91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76200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enter title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553200"/>
            <a:ext cx="13716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000000"/>
                </a:solidFill>
              </a:defRPr>
            </a:lvl1pPr>
          </a:lstStyle>
          <a:p>
            <a:fld id="{2C626EB7-FB23-9946-AC03-BE678F8DC9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32" name="Picture 8" descr="logo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6429315"/>
            <a:ext cx="310957" cy="31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3" name="Picture 2" descr="OER_Master_Logo_2blue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400800"/>
            <a:ext cx="1911246" cy="381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3366"/>
          </a:solidFill>
          <a:latin typeface="+mn-lt"/>
          <a:ea typeface="Arial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AA4D5-54EB-4A68-B6DB-D5331D326DEB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26EB7-FB23-9946-AC03-BE678F8DC9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580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3.xlsx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ncbi.nlm.nih.gov/pubmed/?term=gallo+travis+2014" TargetMode="External"/><Relationship Id="rId5" Type="http://schemas.openxmlformats.org/officeDocument/2006/relationships/hyperlink" Target="http://www.ncbi.nlm.nih.gov/pubmed/23840323" TargetMode="External"/><Relationship Id="rId4" Type="http://schemas.openxmlformats.org/officeDocument/2006/relationships/hyperlink" Target="http://www.ncbi.nlm.nih.gov/pubmed/26033238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AFAF-5A4B-5C47-B403-1AB532082E29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71600" y="1752600"/>
            <a:ext cx="7010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Analysis </a:t>
            </a:r>
            <a:r>
              <a:rPr lang="en-US" sz="2400" b="1" dirty="0"/>
              <a:t>of Research Impact 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and </a:t>
            </a:r>
            <a:r>
              <a:rPr lang="en-US" sz="2400" b="1" dirty="0"/>
              <a:t>Implications for Funding </a:t>
            </a:r>
            <a:r>
              <a:rPr lang="en-US" sz="2400" b="1" dirty="0" smtClean="0"/>
              <a:t>Policy</a:t>
            </a:r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AAI</a:t>
            </a:r>
          </a:p>
          <a:p>
            <a:pPr algn="ctr"/>
            <a:r>
              <a:rPr lang="en-US" sz="2400" dirty="0" smtClean="0"/>
              <a:t>May 14, 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183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Perspectives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Paper-based</a:t>
            </a:r>
          </a:p>
          <a:p>
            <a:r>
              <a:rPr lang="en-US" b="1" i="1" dirty="0" smtClean="0"/>
              <a:t>Grant-based</a:t>
            </a:r>
          </a:p>
          <a:p>
            <a:r>
              <a:rPr lang="en-US" dirty="0" smtClean="0"/>
              <a:t>Scientist-based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83324-AE1C-3546-A724-4BA4670D790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35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44C4-E35C-7145-8F0C-14E842E56F0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13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D29F-C580-5C4D-AAA1-94293C4E928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4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Perspectives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Paper-based</a:t>
            </a:r>
          </a:p>
          <a:p>
            <a:r>
              <a:rPr lang="en-US" dirty="0" smtClean="0"/>
              <a:t>Grant-based</a:t>
            </a:r>
          </a:p>
          <a:p>
            <a:r>
              <a:rPr lang="en-US" b="1" i="1" dirty="0" smtClean="0"/>
              <a:t>Scientist-based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83324-AE1C-3546-A724-4BA4670D790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72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44C4-E35C-7145-8F0C-14E842E56F07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34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44C4-E35C-7145-8F0C-14E842E56F07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63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IH Funding Percentage PIs 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6" name="Straight Connector 5"/>
          <p:cNvCxnSpPr/>
          <p:nvPr/>
        </p:nvCxnSpPr>
        <p:spPr>
          <a:xfrm flipH="1">
            <a:off x="1591735" y="4538133"/>
            <a:ext cx="8467" cy="11684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590800" y="3369733"/>
            <a:ext cx="8468" cy="23368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27667" y="4529669"/>
            <a:ext cx="364066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27669" y="3386667"/>
            <a:ext cx="1363133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27667" y="1085909"/>
            <a:ext cx="4365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25-30% of grantees have ≥ 2 NIH grants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32100" y="3945467"/>
            <a:ext cx="431578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5% of grantees have 25% of the funds</a:t>
            </a:r>
          </a:p>
          <a:p>
            <a:r>
              <a:rPr lang="en-US" sz="2000" b="1" dirty="0" smtClean="0"/>
              <a:t>20% of grantees have 50% of the funds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6273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3"/>
          <p:cNvSpPr txBox="1">
            <a:spLocks/>
          </p:cNvSpPr>
          <p:nvPr/>
        </p:nvSpPr>
        <p:spPr bwMode="auto">
          <a:xfrm>
            <a:off x="457200" y="274638"/>
            <a:ext cx="82296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359E"/>
                </a:solidFill>
                <a:latin typeface="Calibri" pitchFamily="34" charset="0"/>
              </a:rPr>
              <a:t>Percentage of NIH R01 Equivalent Principal Investigators of All Degrees: </a:t>
            </a:r>
            <a:br>
              <a:rPr lang="en-US" altLang="en-US" sz="2000" b="1" dirty="0">
                <a:solidFill>
                  <a:srgbClr val="00359E"/>
                </a:solidFill>
                <a:latin typeface="Calibri" pitchFamily="34" charset="0"/>
              </a:rPr>
            </a:br>
            <a:r>
              <a:rPr lang="en-US" altLang="en-US" sz="2000" b="1" dirty="0">
                <a:solidFill>
                  <a:srgbClr val="00359E"/>
                </a:solidFill>
                <a:latin typeface="Calibri" pitchFamily="34" charset="0"/>
              </a:rPr>
              <a:t>Age 35 and Younger vs. Age 66 and Older, Fiscal Year 1980 - 2014</a:t>
            </a:r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981075"/>
            <a:ext cx="8358187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90115" name="Object 2" descr="Source data for slide #38, the age distributions of NIH-R01 Equivalent Principal Investigators, all degrees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134865"/>
              </p:ext>
            </p:extLst>
          </p:nvPr>
        </p:nvGraphicFramePr>
        <p:xfrm>
          <a:off x="2473325" y="6184900"/>
          <a:ext cx="3810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Worksheet" showAsIcon="1" r:id="rId6" imgW="380865" imgH="771372" progId="Excel.Sheet.12">
                  <p:embed/>
                </p:oleObj>
              </mc:Choice>
              <mc:Fallback>
                <p:oleObj name="Worksheet" showAsIcon="1" r:id="rId6" imgW="380865" imgH="771372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3325" y="6184900"/>
                        <a:ext cx="3810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6" name="TextBox 4"/>
          <p:cNvSpPr txBox="1">
            <a:spLocks noChangeArrowheads="1"/>
          </p:cNvSpPr>
          <p:nvPr/>
        </p:nvSpPr>
        <p:spPr bwMode="auto">
          <a:xfrm>
            <a:off x="392113" y="6340474"/>
            <a:ext cx="19748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prstClr val="black"/>
                </a:solidFill>
              </a:rPr>
              <a:t>Source data for chart is in this embedded worksheet</a:t>
            </a:r>
          </a:p>
        </p:txBody>
      </p:sp>
    </p:spTree>
    <p:extLst>
      <p:ext uri="{BB962C8B-B14F-4D97-AF65-F5344CB8AC3E}">
        <p14:creationId xmlns:p14="http://schemas.microsoft.com/office/powerpoint/2010/main" val="395772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Doubling and Recipient Age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72" y="1145125"/>
            <a:ext cx="6756930" cy="489822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4648200" y="6324600"/>
            <a:ext cx="39260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/>
              <a:t>Larson RC et al.  </a:t>
            </a:r>
            <a:r>
              <a:rPr lang="en-US" sz="1600" dirty="0" err="1" smtClean="0"/>
              <a:t>Serv</a:t>
            </a:r>
            <a:r>
              <a:rPr lang="en-US" sz="1600" dirty="0" smtClean="0"/>
              <a:t> </a:t>
            </a:r>
            <a:r>
              <a:rPr lang="en-US" sz="1600" dirty="0" err="1" smtClean="0"/>
              <a:t>Sci</a:t>
            </a:r>
            <a:r>
              <a:rPr lang="en-US" sz="1600" dirty="0" smtClean="0"/>
              <a:t> 2012;4:382-95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3704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0550607"/>
              </p:ext>
            </p:extLst>
          </p:nvPr>
        </p:nvGraphicFramePr>
        <p:xfrm>
          <a:off x="1066800" y="2057400"/>
          <a:ext cx="70866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0" y="609600"/>
            <a:ext cx="59039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Change in number of submissions,</a:t>
            </a:r>
          </a:p>
          <a:p>
            <a:r>
              <a:rPr lang="en-US" sz="3200" dirty="0" smtClean="0"/>
              <a:t> 2010-2014 by years since PhD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5105400" y="6400800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Robin Barr  NIA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08135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1000" y="152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44546A"/>
                </a:solidFill>
                <a:latin typeface="Calibri" panose="020F0502020204030204"/>
              </a:rPr>
              <a:t>FY16 </a:t>
            </a:r>
            <a:r>
              <a:rPr lang="en-US" sz="3600" b="1" dirty="0" err="1" smtClean="0">
                <a:solidFill>
                  <a:srgbClr val="44546A"/>
                </a:solidFill>
                <a:latin typeface="Calibri" panose="020F0502020204030204"/>
              </a:rPr>
              <a:t>Payline</a:t>
            </a:r>
            <a:r>
              <a:rPr lang="en-US" sz="3600" b="1" dirty="0" smtClean="0">
                <a:solidFill>
                  <a:srgbClr val="44546A"/>
                </a:solidFill>
                <a:latin typeface="Calibri" panose="020F0502020204030204"/>
              </a:rPr>
              <a:t> Update</a:t>
            </a:r>
            <a:endParaRPr lang="en-US" sz="3600" b="1" dirty="0">
              <a:solidFill>
                <a:srgbClr val="44546A"/>
              </a:solidFill>
              <a:latin typeface="Calibri" panose="020F0502020204030204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914400" y="1066800"/>
            <a:ext cx="70866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763687"/>
              </p:ext>
            </p:extLst>
          </p:nvPr>
        </p:nvGraphicFramePr>
        <p:xfrm>
          <a:off x="571500" y="1295400"/>
          <a:ext cx="7886700" cy="426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3100"/>
                <a:gridCol w="1295400"/>
                <a:gridCol w="1493520"/>
                <a:gridCol w="1577340"/>
                <a:gridCol w="1577340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Requested Direct Costs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&lt;500k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500k or greater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Allocation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General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General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All applications except N.I. or E.S.I. R01s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9%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 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6%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N.I. R01s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17%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14%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E.S.I. R01s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19%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16%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894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4384209"/>
            <a:ext cx="813094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 2009 through 2013 the ESI advantage in the pay </a:t>
            </a:r>
            <a:r>
              <a:rPr lang="en-US" sz="2800" dirty="0" smtClean="0"/>
              <a:t>line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was five percentage points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/>
              <a:t>In 2014 the ESI advantage was ten percentage points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06353" y="533400"/>
            <a:ext cx="73415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NIA ESI R01 awards 2009 through 2014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511893"/>
              </p:ext>
            </p:extLst>
          </p:nvPr>
        </p:nvGraphicFramePr>
        <p:xfrm>
          <a:off x="762000" y="1981200"/>
          <a:ext cx="7620000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00"/>
                <a:gridCol w="1270000"/>
                <a:gridCol w="1270000"/>
                <a:gridCol w="1270000"/>
                <a:gridCol w="1270000"/>
                <a:gridCol w="1270000"/>
              </a:tblGrid>
              <a:tr h="1165578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2009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2010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2011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2012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2013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2014</a:t>
                      </a:r>
                      <a:endParaRPr lang="en-US" sz="3200" dirty="0"/>
                    </a:p>
                  </a:txBody>
                  <a:tcPr/>
                </a:tc>
              </a:tr>
              <a:tr h="632742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29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474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3302" y="6086138"/>
            <a:ext cx="1701338" cy="282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5637" y="403412"/>
            <a:ext cx="8312727" cy="6051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19286" y="5456303"/>
            <a:ext cx="3083791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600" dirty="0">
                <a:latin typeface="Arial"/>
                <a:cs typeface="Arial"/>
              </a:rPr>
              <a:t>Thanks</a:t>
            </a:r>
            <a:r>
              <a:rPr sz="1600" spc="-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OER</a:t>
            </a:r>
            <a:r>
              <a:rPr sz="1600" spc="-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DPEA</a:t>
            </a:r>
            <a:r>
              <a:rPr sz="1600" spc="-9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SARB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8492605" y="6232718"/>
            <a:ext cx="17549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794"/>
            <a:fld id="{81D60167-4931-47E6-BA6A-407CBD079E47}" type="slidenum">
              <a:rPr dirty="0"/>
              <a:pPr marL="22794"/>
              <a:t>21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116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3302" y="6086138"/>
            <a:ext cx="1701338" cy="282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5637" y="403412"/>
            <a:ext cx="8312727" cy="6051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19286" y="5456303"/>
            <a:ext cx="3083791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600" dirty="0">
                <a:latin typeface="Arial"/>
                <a:cs typeface="Arial"/>
              </a:rPr>
              <a:t>Thanks</a:t>
            </a:r>
            <a:r>
              <a:rPr sz="1600" spc="-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OER</a:t>
            </a:r>
            <a:r>
              <a:rPr sz="1600" spc="-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DPEA</a:t>
            </a:r>
            <a:r>
              <a:rPr sz="1600" spc="-9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SARB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8492605" y="6232718"/>
            <a:ext cx="17549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794"/>
            <a:fld id="{81D60167-4931-47E6-BA6A-407CBD079E47}" type="slidenum">
              <a:rPr dirty="0"/>
              <a:pPr marL="22794"/>
              <a:t>22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711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3302" y="6086138"/>
            <a:ext cx="1701338" cy="282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5637" y="5849470"/>
            <a:ext cx="8312727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76360" algn="r"/>
            <a:r>
              <a:rPr sz="900" b="1" dirty="0">
                <a:latin typeface="Arial"/>
                <a:cs typeface="Arial"/>
              </a:rPr>
              <a:t>15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5637" y="403412"/>
            <a:ext cx="8312727" cy="6051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6941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3302" y="6086138"/>
            <a:ext cx="1701338" cy="282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5637" y="403412"/>
            <a:ext cx="8312727" cy="6051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19286" y="5456303"/>
            <a:ext cx="3083791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600" dirty="0">
                <a:latin typeface="Arial"/>
                <a:cs typeface="Arial"/>
              </a:rPr>
              <a:t>Thanks</a:t>
            </a:r>
            <a:r>
              <a:rPr sz="1600" spc="-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OER</a:t>
            </a:r>
            <a:r>
              <a:rPr sz="1600" spc="-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DPEA</a:t>
            </a:r>
            <a:r>
              <a:rPr sz="1600" spc="-9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SARB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8492605" y="6232718"/>
            <a:ext cx="17549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794"/>
            <a:fld id="{81D60167-4931-47E6-BA6A-407CBD079E47}" type="slidenum">
              <a:rPr dirty="0"/>
              <a:pPr marL="22794"/>
              <a:t>24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37223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44C4-E35C-7145-8F0C-14E842E56F07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632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Perspectives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Paper-based</a:t>
            </a:r>
          </a:p>
          <a:p>
            <a:r>
              <a:rPr lang="en-US" dirty="0" smtClean="0"/>
              <a:t>Grant-based</a:t>
            </a:r>
          </a:p>
          <a:p>
            <a:r>
              <a:rPr lang="en-US" dirty="0" smtClean="0"/>
              <a:t>Scientist-based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83324-AE1C-3546-A724-4BA4670D790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98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44C4-E35C-7145-8F0C-14E842E56F07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2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44C4-E35C-7145-8F0C-14E842E56F07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448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7" y="1577664"/>
            <a:ext cx="4607536" cy="3637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326" y="6415902"/>
            <a:ext cx="4699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Cook, I et al. (2015) </a:t>
            </a:r>
            <a:r>
              <a:rPr lang="en-US" sz="1200" i="1" dirty="0" smtClean="0"/>
              <a:t>Peer J</a:t>
            </a:r>
            <a:r>
              <a:rPr lang="en-US" sz="1200" dirty="0" smtClean="0"/>
              <a:t>. 3:e989  </a:t>
            </a:r>
            <a:r>
              <a:rPr lang="nl-NL" sz="1200" dirty="0" err="1" smtClean="0"/>
              <a:t>https</a:t>
            </a:r>
            <a:r>
              <a:rPr lang="nl-NL" sz="1200" dirty="0"/>
              <a:t>://</a:t>
            </a:r>
            <a:r>
              <a:rPr lang="nl-NL" sz="1200" dirty="0" err="1"/>
              <a:t>dx.doi.org</a:t>
            </a:r>
            <a:r>
              <a:rPr lang="nl-NL" sz="1200" dirty="0"/>
              <a:t>/10.7717/peerj.989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844995" y="239038"/>
            <a:ext cx="76386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Diminishing Scientific Returns with Lab Size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49330" y="1456255"/>
            <a:ext cx="3615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Diminishing returns with increased funding also seen in: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91885" y="2187591"/>
            <a:ext cx="2622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NIMH</a:t>
            </a:r>
            <a:r>
              <a:rPr lang="en-US" dirty="0" smtClean="0"/>
              <a:t> (</a:t>
            </a:r>
            <a:r>
              <a:rPr lang="en-US" u="sng" dirty="0">
                <a:hlinkClick r:id="rId4"/>
              </a:rPr>
              <a:t>Doyle et al., 2015</a:t>
            </a:r>
            <a:r>
              <a:rPr lang="en-US" dirty="0">
                <a:hlinkClick r:id="rId4"/>
              </a:rPr>
              <a:t> 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91885" y="3087121"/>
            <a:ext cx="3255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Canada</a:t>
            </a:r>
            <a:r>
              <a:rPr lang="en-US" dirty="0" smtClean="0"/>
              <a:t> (</a:t>
            </a:r>
            <a:r>
              <a:rPr lang="en-US" dirty="0" smtClean="0">
                <a:hlinkClick r:id="rId5"/>
              </a:rPr>
              <a:t>Fortin and Currie, 201</a:t>
            </a:r>
            <a:r>
              <a:rPr lang="en-US" u="sng" dirty="0" smtClean="0">
                <a:solidFill>
                  <a:srgbClr val="0000FF"/>
                </a:solidFill>
              </a:rPr>
              <a:t>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91884" y="2637356"/>
            <a:ext cx="3737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Other U.S. funders</a:t>
            </a:r>
            <a:r>
              <a:rPr lang="en-US" dirty="0" smtClean="0"/>
              <a:t> (</a:t>
            </a:r>
            <a:r>
              <a:rPr lang="en-US" dirty="0" smtClean="0">
                <a:hlinkClick r:id="rId6"/>
              </a:rPr>
              <a:t>Gallo et al., 2014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48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Arrow 15"/>
          <p:cNvSpPr/>
          <p:nvPr/>
        </p:nvSpPr>
        <p:spPr>
          <a:xfrm rot="2328471">
            <a:off x="2884737" y="2812888"/>
            <a:ext cx="1379565" cy="22394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72400" y="381000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2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000" dirty="0">
                <a:solidFill>
                  <a:srgbClr val="1F497D"/>
                </a:solidFill>
              </a:rPr>
              <a:t>FY16 Budget Status </a:t>
            </a:r>
            <a:r>
              <a:rPr lang="en-US" sz="4000" dirty="0" smtClean="0">
                <a:solidFill>
                  <a:srgbClr val="1F497D"/>
                </a:solidFill>
              </a:rPr>
              <a:t>–</a:t>
            </a:r>
          </a:p>
          <a:p>
            <a:pPr algn="ctr"/>
            <a:r>
              <a:rPr lang="en-US" sz="4000" dirty="0" smtClean="0">
                <a:solidFill>
                  <a:srgbClr val="1F497D"/>
                </a:solidFill>
                <a:effectLst/>
              </a:rPr>
              <a:t>Funding Increases Across the Board</a:t>
            </a:r>
            <a:endParaRPr lang="en-US" sz="4000" dirty="0">
              <a:solidFill>
                <a:srgbClr val="1F497D"/>
              </a:solidFill>
              <a:effectLst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838200" y="1219200"/>
            <a:ext cx="76962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352800" y="1371600"/>
            <a:ext cx="2819400" cy="381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352800" y="2590799"/>
            <a:ext cx="2819400" cy="381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352800" y="1981199"/>
            <a:ext cx="2819400" cy="381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0" y="1371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$200M for PMI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2200" y="191518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$85M for BRAIN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2200" y="25247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$350M for AD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38600" y="3352800"/>
            <a:ext cx="5029200" cy="35394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52425" indent="-352425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black"/>
                </a:solidFill>
                <a:sym typeface="Symbol" panose="05050102010706020507" pitchFamily="18" charset="2"/>
              </a:rPr>
              <a:t>$1.6B for the NIA </a:t>
            </a:r>
            <a:endParaRPr lang="en-US" sz="2800" b="1" dirty="0" smtClean="0">
              <a:solidFill>
                <a:prstClr val="black"/>
              </a:solidFill>
              <a:sym typeface="Symbol" panose="05050102010706020507" pitchFamily="18" charset="2"/>
            </a:endParaRPr>
          </a:p>
          <a:p>
            <a:pPr marL="352425" indent="-352425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sym typeface="Symbol" panose="05050102010706020507" pitchFamily="18" charset="2"/>
              </a:rPr>
              <a:t>4 percent increases across all ICs (not counting the $$ above) – 4.2% for the NIA</a:t>
            </a:r>
          </a:p>
          <a:p>
            <a:pPr marL="352425" indent="-352425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prstClr val="black"/>
                </a:solidFill>
                <a:sym typeface="Symbol" panose="05050102010706020507" pitchFamily="18" charset="2"/>
              </a:rPr>
              <a:t>All divisions will benefit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prstClr val="black"/>
                </a:solidFill>
                <a:sym typeface="Symbol" panose="05050102010706020507" pitchFamily="18" charset="2"/>
              </a:rPr>
              <a:t>DBSR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prstClr val="black"/>
                </a:solidFill>
                <a:sym typeface="Symbol" panose="05050102010706020507" pitchFamily="18" charset="2"/>
              </a:rPr>
              <a:t>DGCG</a:t>
            </a:r>
          </a:p>
          <a:p>
            <a:pPr marL="809625" lvl="1" indent="-352425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19800" y="5486400"/>
            <a:ext cx="2819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sym typeface="Symbol" panose="05050102010706020507" pitchFamily="18" charset="2"/>
              </a:rPr>
              <a:t>DAB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sym typeface="Symbol" panose="05050102010706020507" pitchFamily="18" charset="2"/>
              </a:rPr>
              <a:t>DN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447800"/>
            <a:ext cx="3124201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prstClr val="black"/>
                </a:solidFill>
              </a:rPr>
              <a:t>$32 Billion for the NIH</a:t>
            </a:r>
            <a:endParaRPr lang="en-US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04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83628" y="2616200"/>
            <a:ext cx="189472" cy="1346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1176426" y="3248414"/>
            <a:ext cx="2875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Number of Publications (2010-2015)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1" descr="Productivity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" b="5666"/>
          <a:stretch/>
        </p:blipFill>
        <p:spPr>
          <a:xfrm>
            <a:off x="635000" y="1377487"/>
            <a:ext cx="8285781" cy="4032713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688975" y="4504267"/>
            <a:ext cx="5631392" cy="585259"/>
          </a:xfrm>
          <a:prstGeom prst="line">
            <a:avLst/>
          </a:prstGeom>
          <a:ln w="12700" cmpd="sng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57836" y="5562595"/>
            <a:ext cx="4394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3-Year-Averaged Total Annual NIH Direct Costs ($1,000s)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07200" y="1464733"/>
            <a:ext cx="533400" cy="40470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0401" y="5325508"/>
            <a:ext cx="3642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  <a:latin typeface="Calibri"/>
              </a:rPr>
              <a:t>200</a:t>
            </a:r>
            <a:endParaRPr lang="en-US" sz="9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56740" y="5325508"/>
            <a:ext cx="3642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  <a:latin typeface="Calibri"/>
              </a:rPr>
              <a:t>300</a:t>
            </a:r>
            <a:endParaRPr lang="en-US" sz="9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70013" y="5325508"/>
            <a:ext cx="3642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  <a:latin typeface="Calibri"/>
              </a:rPr>
              <a:t>400</a:t>
            </a:r>
            <a:endParaRPr lang="en-US" sz="9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74819" y="5325508"/>
            <a:ext cx="3642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  <a:latin typeface="Calibri"/>
              </a:rPr>
              <a:t>500</a:t>
            </a:r>
            <a:endParaRPr lang="en-US" sz="9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79625" y="5325508"/>
            <a:ext cx="3642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  <a:latin typeface="Calibri"/>
              </a:rPr>
              <a:t>600</a:t>
            </a:r>
            <a:endParaRPr lang="en-US" sz="9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84431" y="5325508"/>
            <a:ext cx="3642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  <a:latin typeface="Calibri"/>
              </a:rPr>
              <a:t>700</a:t>
            </a:r>
            <a:endParaRPr lang="en-US" sz="9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89237" y="5325508"/>
            <a:ext cx="3642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  <a:latin typeface="Calibri"/>
              </a:rPr>
              <a:t>800</a:t>
            </a:r>
            <a:endParaRPr lang="en-US" sz="9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94043" y="5325508"/>
            <a:ext cx="3642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  <a:latin typeface="Calibri"/>
              </a:rPr>
              <a:t>900</a:t>
            </a:r>
            <a:endParaRPr lang="en-US" sz="9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48047" y="5325508"/>
            <a:ext cx="4539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  <a:latin typeface="Calibri"/>
              </a:rPr>
              <a:t>1,000</a:t>
            </a:r>
            <a:endParaRPr lang="en-US" sz="9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72101" y="5325508"/>
            <a:ext cx="4539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  <a:latin typeface="Calibri"/>
              </a:rPr>
              <a:t>1,500</a:t>
            </a:r>
            <a:endParaRPr lang="en-US" sz="9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87688" y="5325508"/>
            <a:ext cx="4539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  <a:latin typeface="Calibri"/>
              </a:rPr>
              <a:t>2,000</a:t>
            </a:r>
            <a:endParaRPr lang="en-US" sz="9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77820" y="5325508"/>
            <a:ext cx="5052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  <a:latin typeface="Calibri"/>
              </a:rPr>
              <a:t>&gt;2,000</a:t>
            </a:r>
            <a:endParaRPr lang="en-US" sz="9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6" name="Group 35"/>
          <p:cNvGrpSpPr/>
          <p:nvPr/>
        </p:nvGrpSpPr>
        <p:grpSpPr>
          <a:xfrm flipV="1">
            <a:off x="6786033" y="1537757"/>
            <a:ext cx="59270" cy="81498"/>
            <a:chOff x="6786033" y="1553632"/>
            <a:chExt cx="59270" cy="81498"/>
          </a:xfrm>
        </p:grpSpPr>
        <p:cxnSp>
          <p:nvCxnSpPr>
            <p:cNvPr id="35" name="Straight Connector 34"/>
            <p:cNvCxnSpPr/>
            <p:nvPr/>
          </p:nvCxnSpPr>
          <p:spPr>
            <a:xfrm flipH="1">
              <a:off x="6786033" y="1553632"/>
              <a:ext cx="42334" cy="7620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6802969" y="1558930"/>
              <a:ext cx="42334" cy="7620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 flipV="1">
            <a:off x="7300383" y="1544107"/>
            <a:ext cx="59270" cy="81498"/>
            <a:chOff x="6786033" y="1553632"/>
            <a:chExt cx="59270" cy="81498"/>
          </a:xfrm>
        </p:grpSpPr>
        <p:cxnSp>
          <p:nvCxnSpPr>
            <p:cNvPr id="40" name="Straight Connector 39"/>
            <p:cNvCxnSpPr/>
            <p:nvPr/>
          </p:nvCxnSpPr>
          <p:spPr>
            <a:xfrm flipH="1">
              <a:off x="6786033" y="1553632"/>
              <a:ext cx="42334" cy="7620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6802969" y="1558930"/>
              <a:ext cx="42334" cy="7620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 flipV="1">
            <a:off x="6782858" y="5300132"/>
            <a:ext cx="59270" cy="81498"/>
            <a:chOff x="6786033" y="1553632"/>
            <a:chExt cx="59270" cy="81498"/>
          </a:xfrm>
        </p:grpSpPr>
        <p:cxnSp>
          <p:nvCxnSpPr>
            <p:cNvPr id="43" name="Straight Connector 42"/>
            <p:cNvCxnSpPr/>
            <p:nvPr/>
          </p:nvCxnSpPr>
          <p:spPr>
            <a:xfrm flipH="1">
              <a:off x="6786033" y="1553632"/>
              <a:ext cx="42334" cy="7620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6802969" y="1558930"/>
              <a:ext cx="42334" cy="7620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 flipV="1">
            <a:off x="7300383" y="5309657"/>
            <a:ext cx="59270" cy="81498"/>
            <a:chOff x="6786033" y="1553632"/>
            <a:chExt cx="59270" cy="81498"/>
          </a:xfrm>
        </p:grpSpPr>
        <p:cxnSp>
          <p:nvCxnSpPr>
            <p:cNvPr id="46" name="Straight Connector 45"/>
            <p:cNvCxnSpPr/>
            <p:nvPr/>
          </p:nvCxnSpPr>
          <p:spPr>
            <a:xfrm flipH="1">
              <a:off x="6786033" y="1553632"/>
              <a:ext cx="42334" cy="7620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6802969" y="1558930"/>
              <a:ext cx="42334" cy="7620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432322" y="4419592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  <a:latin typeface="Calibri"/>
              </a:rPr>
              <a:t>50</a:t>
            </a:r>
            <a:endParaRPr lang="en-US" sz="9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81026" y="3852338"/>
            <a:ext cx="3642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  <a:latin typeface="Calibri"/>
              </a:rPr>
              <a:t>100</a:t>
            </a:r>
            <a:endParaRPr lang="en-US" sz="9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1026" y="3276617"/>
            <a:ext cx="3642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  <a:latin typeface="Calibri"/>
              </a:rPr>
              <a:t>150</a:t>
            </a:r>
            <a:endParaRPr lang="en-US" sz="9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1026" y="2700855"/>
            <a:ext cx="3642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  <a:latin typeface="Calibri"/>
              </a:rPr>
              <a:t>200</a:t>
            </a:r>
            <a:endParaRPr lang="en-US" sz="9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81026" y="2116626"/>
            <a:ext cx="3642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  <a:latin typeface="Calibri"/>
              </a:rPr>
              <a:t>250</a:t>
            </a:r>
            <a:endParaRPr lang="en-US" sz="9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81026" y="1532397"/>
            <a:ext cx="3642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  <a:latin typeface="Calibri"/>
              </a:rPr>
              <a:t>300</a:t>
            </a:r>
            <a:endParaRPr lang="en-US" sz="9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96442" y="5003809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  <a:latin typeface="Calibri"/>
              </a:rPr>
              <a:t>0</a:t>
            </a:r>
            <a:endParaRPr lang="en-US" sz="9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5600" y="143934"/>
            <a:ext cx="8461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4963AE"/>
                </a:solidFill>
                <a:latin typeface="Arial"/>
                <a:cs typeface="Arial"/>
              </a:rPr>
              <a:t>Productivity Does Not Scale Proportionally with Funding</a:t>
            </a:r>
            <a:endParaRPr lang="en-US" sz="2400" b="1" dirty="0">
              <a:solidFill>
                <a:srgbClr val="4963A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263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Bibliometric</a:t>
            </a:r>
            <a:r>
              <a:rPr lang="en-US" dirty="0" smtClean="0"/>
              <a:t>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from Thomson Reuters (95% match)</a:t>
            </a:r>
          </a:p>
          <a:p>
            <a:r>
              <a:rPr lang="en-US" dirty="0" smtClean="0"/>
              <a:t>Each paper binned by:</a:t>
            </a:r>
          </a:p>
          <a:p>
            <a:pPr lvl="1"/>
            <a:r>
              <a:rPr lang="en-US" dirty="0" smtClean="0"/>
              <a:t>Topic (empiric, one of 252)</a:t>
            </a:r>
          </a:p>
          <a:p>
            <a:pPr lvl="1"/>
            <a:r>
              <a:rPr lang="en-US" dirty="0" smtClean="0"/>
              <a:t>Year of publication</a:t>
            </a:r>
          </a:p>
          <a:p>
            <a:pPr lvl="1"/>
            <a:r>
              <a:rPr lang="en-US" dirty="0" smtClean="0"/>
              <a:t>Article type (research, review)</a:t>
            </a:r>
          </a:p>
          <a:p>
            <a:r>
              <a:rPr lang="en-US" dirty="0" smtClean="0"/>
              <a:t>Each paper </a:t>
            </a:r>
            <a:r>
              <a:rPr lang="en-US" dirty="0" err="1" smtClean="0"/>
              <a:t>percentiled</a:t>
            </a:r>
            <a:r>
              <a:rPr lang="en-US" dirty="0" smtClean="0"/>
              <a:t> in its bin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83324-AE1C-3546-A724-4BA4670D7901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40865" y="5687080"/>
            <a:ext cx="45221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dirty="0" smtClean="0">
                <a:ea typeface="MS PGothic" pitchFamily="34" charset="-128"/>
              </a:rPr>
              <a:t>Hicks D, </a:t>
            </a:r>
            <a:r>
              <a:rPr lang="en-US" sz="1400" dirty="0" err="1" smtClean="0">
                <a:ea typeface="MS PGothic" pitchFamily="34" charset="-128"/>
              </a:rPr>
              <a:t>Wouters</a:t>
            </a:r>
            <a:r>
              <a:rPr lang="en-US" sz="1400" dirty="0" smtClean="0">
                <a:ea typeface="MS PGothic" pitchFamily="34" charset="-128"/>
              </a:rPr>
              <a:t> P et al.  Nature 2015;520:429-31</a:t>
            </a:r>
          </a:p>
          <a:p>
            <a:pPr eaLnBrk="1" hangingPunct="1"/>
            <a:r>
              <a:rPr lang="en-US" sz="1400" dirty="0" err="1" smtClean="0">
                <a:ea typeface="MS PGothic" pitchFamily="34" charset="-128"/>
              </a:rPr>
              <a:t>Bornmann</a:t>
            </a:r>
            <a:r>
              <a:rPr lang="en-US" sz="1400" dirty="0" smtClean="0">
                <a:ea typeface="MS PGothic" pitchFamily="34" charset="-128"/>
              </a:rPr>
              <a:t> L, Marx W.  EMBO Reports 2013;14:226-30</a:t>
            </a:r>
            <a:endParaRPr lang="en-US" sz="14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750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44C4-E35C-7145-8F0C-14E842E56F07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1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44C4-E35C-7145-8F0C-14E842E56F07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707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Bibliometric</a:t>
            </a:r>
            <a:r>
              <a:rPr lang="en-US" dirty="0" smtClean="0"/>
              <a:t> Outcomes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8416134"/>
              </p:ext>
            </p:extLst>
          </p:nvPr>
        </p:nvGraphicFramePr>
        <p:xfrm>
          <a:off x="457200" y="13716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  <a:gridCol w="2590800"/>
                <a:gridCol w="2362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P01</a:t>
                      </a:r>
                    </a:p>
                    <a:p>
                      <a:pPr algn="ctr"/>
                      <a:r>
                        <a:rPr lang="en-US" dirty="0" smtClean="0"/>
                        <a:t>(N=193)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R01</a:t>
                      </a:r>
                    </a:p>
                    <a:p>
                      <a:pPr algn="ctr"/>
                      <a:r>
                        <a:rPr lang="en-US" dirty="0" smtClean="0"/>
                        <a:t>(N=3667)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Publications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 (16-66)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 (3-13)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Highly-cited</a:t>
                      </a:r>
                      <a:r>
                        <a:rPr lang="en-US" baseline="0" dirty="0" smtClean="0"/>
                        <a:t> Publications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 (4-20)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(0-3)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Proportion Highly-Cited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27% (17%-39%)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16%(0-36%)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Highly-Cited per $Million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 (0.6-2.0)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 (0-2.6)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83324-AE1C-3546-A724-4BA4670D7901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8854" y="4267200"/>
            <a:ext cx="54639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Continuous variables: Value (25</a:t>
            </a:r>
            <a:r>
              <a:rPr lang="en-US" baseline="30000" dirty="0" smtClean="0"/>
              <a:t>th</a:t>
            </a:r>
            <a:r>
              <a:rPr lang="en-US" dirty="0" smtClean="0"/>
              <a:t> – 75</a:t>
            </a:r>
            <a:r>
              <a:rPr lang="en-US" baseline="30000" dirty="0" smtClean="0"/>
              <a:t>th</a:t>
            </a:r>
            <a:r>
              <a:rPr lang="en-US" dirty="0" smtClean="0"/>
              <a:t> percentiles)</a:t>
            </a:r>
          </a:p>
          <a:p>
            <a:r>
              <a:rPr lang="en-US" dirty="0" smtClean="0"/>
              <a:t>Categorical variables: Column percent</a:t>
            </a:r>
          </a:p>
          <a:p>
            <a:r>
              <a:rPr lang="en-US" dirty="0" smtClean="0"/>
              <a:t>All P &lt; 0.0001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2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3302" y="6086138"/>
            <a:ext cx="1701338" cy="282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5637" y="5849470"/>
            <a:ext cx="8312727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76360" algn="r"/>
            <a:r>
              <a:rPr sz="900" b="1" dirty="0">
                <a:latin typeface="Arial"/>
                <a:cs typeface="Arial"/>
              </a:rPr>
              <a:t>7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5637" y="403412"/>
            <a:ext cx="8312727" cy="6051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002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-1" y="1371600"/>
            <a:ext cx="15589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prstClr val="black"/>
                </a:solidFill>
                <a:latin typeface="Calibri" pitchFamily="34" charset="0"/>
              </a:rPr>
              <a:t>Difference from </a:t>
            </a:r>
            <a:r>
              <a:rPr lang="en-US" altLang="en-US" sz="1600" b="1" dirty="0" smtClean="0">
                <a:solidFill>
                  <a:prstClr val="black"/>
                </a:solidFill>
                <a:latin typeface="Calibri" pitchFamily="34" charset="0"/>
              </a:rPr>
              <a:t>FY2006</a:t>
            </a:r>
            <a:endParaRPr lang="en-US" altLang="en-US" sz="1600" b="1" dirty="0">
              <a:solidFill>
                <a:prstClr val="black"/>
              </a:solidFill>
              <a:latin typeface="Calibri" pitchFamily="34" charset="0"/>
            </a:endParaRPr>
          </a:p>
          <a:p>
            <a:pPr eaLnBrk="1" hangingPunct="1"/>
            <a:endParaRPr lang="en-US" altLang="en-US" sz="1600" b="1" dirty="0">
              <a:solidFill>
                <a:prstClr val="black"/>
              </a:solidFill>
              <a:latin typeface="Calibri" pitchFamily="34" charset="0"/>
            </a:endParaRPr>
          </a:p>
          <a:p>
            <a:pPr eaLnBrk="1" hangingPunct="1"/>
            <a:r>
              <a:rPr lang="en-US" altLang="en-US" sz="1600" b="1" dirty="0">
                <a:solidFill>
                  <a:prstClr val="black"/>
                </a:solidFill>
                <a:latin typeface="Calibri" pitchFamily="34" charset="0"/>
              </a:rPr>
              <a:t>In Current Dollars</a:t>
            </a:r>
            <a:r>
              <a:rPr lang="en-US" altLang="en-US" sz="1600" b="1" dirty="0" smtClean="0">
                <a:solidFill>
                  <a:prstClr val="black"/>
                </a:solidFill>
                <a:latin typeface="Calibri" pitchFamily="34" charset="0"/>
              </a:rPr>
              <a:t>: $561.6M </a:t>
            </a:r>
            <a:r>
              <a:rPr lang="en-US" altLang="en-US" sz="1600" b="1" dirty="0">
                <a:solidFill>
                  <a:prstClr val="black"/>
                </a:solidFill>
                <a:latin typeface="Calibri" pitchFamily="34" charset="0"/>
              </a:rPr>
              <a:t>Increase</a:t>
            </a:r>
          </a:p>
          <a:p>
            <a:pPr eaLnBrk="1" hangingPunct="1"/>
            <a:endParaRPr lang="en-US" altLang="en-US" sz="1600" b="1" dirty="0">
              <a:solidFill>
                <a:prstClr val="black"/>
              </a:solidFill>
              <a:latin typeface="Calibri" pitchFamily="34" charset="0"/>
            </a:endParaRPr>
          </a:p>
          <a:p>
            <a:pPr eaLnBrk="1" hangingPunct="1"/>
            <a:r>
              <a:rPr lang="en-US" altLang="en-US" sz="1600" b="1" dirty="0">
                <a:solidFill>
                  <a:prstClr val="black"/>
                </a:solidFill>
                <a:latin typeface="Calibri" pitchFamily="34" charset="0"/>
              </a:rPr>
              <a:t>In Constant Dollars: </a:t>
            </a:r>
            <a:r>
              <a:rPr lang="en-US" altLang="en-US" sz="1600" b="1" dirty="0" smtClean="0">
                <a:solidFill>
                  <a:prstClr val="black"/>
                </a:solidFill>
                <a:latin typeface="Calibri" pitchFamily="34" charset="0"/>
              </a:rPr>
              <a:t>$62.7M Increase</a:t>
            </a:r>
            <a:endParaRPr lang="en-US" altLang="en-US" sz="16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1348" y="4308238"/>
            <a:ext cx="13493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prstClr val="black"/>
                </a:solidFill>
                <a:latin typeface="Calibri" pitchFamily="34" charset="0"/>
              </a:rPr>
              <a:t>6.3% increase</a:t>
            </a:r>
            <a:endParaRPr lang="en-US" altLang="en-US" sz="1600" b="1" dirty="0">
              <a:solidFill>
                <a:prstClr val="black"/>
              </a:solidFill>
              <a:latin typeface="Calibri" pitchFamily="34" charset="0"/>
            </a:endParaRPr>
          </a:p>
          <a:p>
            <a:pPr eaLnBrk="1" hangingPunct="1"/>
            <a:r>
              <a:rPr lang="en-US" altLang="en-US" sz="1600" b="1" dirty="0" smtClean="0">
                <a:solidFill>
                  <a:prstClr val="black"/>
                </a:solidFill>
                <a:latin typeface="Calibri" pitchFamily="34" charset="0"/>
              </a:rPr>
              <a:t>FY06-FY17</a:t>
            </a:r>
            <a:endParaRPr lang="en-US" altLang="en-US" sz="16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715962"/>
          </a:xfrm>
        </p:spPr>
        <p:txBody>
          <a:bodyPr>
            <a:noAutofit/>
          </a:bodyPr>
          <a:lstStyle/>
          <a:p>
            <a:r>
              <a:rPr lang="en-US" sz="2800" dirty="0" smtClean="0"/>
              <a:t>NIA Appropriations FY 2005-2017 PB</a:t>
            </a:r>
            <a:br>
              <a:rPr lang="en-US" sz="2800" dirty="0" smtClean="0"/>
            </a:br>
            <a:r>
              <a:rPr lang="en-US" sz="2000" dirty="0" smtClean="0"/>
              <a:t>Current versus Constant, FY05 Base Year</a:t>
            </a:r>
            <a:endParaRPr lang="en-US" sz="2800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/>
          </p:nvPr>
        </p:nvGraphicFramePr>
        <p:xfrm>
          <a:off x="838200" y="990600"/>
          <a:ext cx="8272849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864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72400" y="381000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0" y="228600"/>
          <a:ext cx="9067799" cy="66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1335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1000" y="152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44546A"/>
                </a:solidFill>
                <a:latin typeface="Calibri" panose="020F0502020204030204"/>
              </a:rPr>
              <a:t>FY16 </a:t>
            </a:r>
            <a:r>
              <a:rPr lang="en-US" sz="3600" b="1" dirty="0" err="1" smtClean="0">
                <a:solidFill>
                  <a:srgbClr val="44546A"/>
                </a:solidFill>
                <a:latin typeface="Calibri" panose="020F0502020204030204"/>
              </a:rPr>
              <a:t>Payline</a:t>
            </a:r>
            <a:r>
              <a:rPr lang="en-US" sz="3600" b="1" dirty="0" smtClean="0">
                <a:solidFill>
                  <a:srgbClr val="44546A"/>
                </a:solidFill>
                <a:latin typeface="Calibri" panose="020F0502020204030204"/>
              </a:rPr>
              <a:t> Update</a:t>
            </a:r>
            <a:endParaRPr lang="en-US" sz="3600" b="1" dirty="0">
              <a:solidFill>
                <a:srgbClr val="44546A"/>
              </a:solidFill>
              <a:latin typeface="Calibri" panose="020F0502020204030204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914400" y="1066800"/>
            <a:ext cx="70866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71500" y="1295400"/>
          <a:ext cx="7886700" cy="4693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3100"/>
                <a:gridCol w="1295400"/>
                <a:gridCol w="1493520"/>
                <a:gridCol w="1577340"/>
                <a:gridCol w="1577340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Requested Direct Costs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&lt;500k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500k or greater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Allocation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General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AD </a:t>
                      </a:r>
                      <a:r>
                        <a:rPr lang="en-US" sz="2800" dirty="0">
                          <a:effectLst/>
                        </a:rPr>
                        <a:t>research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General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AD </a:t>
                      </a:r>
                      <a:r>
                        <a:rPr lang="en-US" sz="2800" dirty="0">
                          <a:effectLst/>
                        </a:rPr>
                        <a:t>research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All applications except N.I. or E.S.I. R01s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9%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22% 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6%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19%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N.I. R01s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17%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25%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14%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22%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E.S.I. R01s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19%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27%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16%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24%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73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2833" y="1371600"/>
            <a:ext cx="7772400" cy="1470025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Update of Bibliometric Analyses of NIA Papers, Grants, and Scientists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44812"/>
            <a:ext cx="6400800" cy="1752600"/>
          </a:xfrm>
        </p:spPr>
        <p:txBody>
          <a:bodyPr>
            <a:normAutofit fontScale="32500" lnSpcReduction="20000"/>
          </a:bodyPr>
          <a:lstStyle/>
          <a:p>
            <a:r>
              <a:rPr lang="en-US" sz="8000" dirty="0" smtClean="0">
                <a:solidFill>
                  <a:schemeClr val="tx1"/>
                </a:solidFill>
              </a:rPr>
              <a:t>Michael S Lauer, MD</a:t>
            </a:r>
          </a:p>
          <a:p>
            <a:r>
              <a:rPr lang="en-US" sz="8000" dirty="0" smtClean="0">
                <a:solidFill>
                  <a:schemeClr val="tx1"/>
                </a:solidFill>
              </a:rPr>
              <a:t>Deputy Director for Extramural Research</a:t>
            </a:r>
          </a:p>
          <a:p>
            <a:r>
              <a:rPr lang="en-US" sz="8000" dirty="0" smtClean="0">
                <a:solidFill>
                  <a:schemeClr val="tx1"/>
                </a:solidFill>
              </a:rPr>
              <a:t>National Institutes of Health</a:t>
            </a:r>
          </a:p>
          <a:p>
            <a:endParaRPr lang="en-US" sz="8000" dirty="0">
              <a:solidFill>
                <a:schemeClr val="tx1"/>
              </a:solidFill>
            </a:endParaRPr>
          </a:p>
          <a:p>
            <a:endParaRPr lang="en-US" sz="20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E13B-C027-2549-9419-DDB505485113}" type="slidenum">
              <a:rPr lang="en-US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How Do We Measure Research Impact?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1466"/>
            <a:ext cx="8229600" cy="4080734"/>
          </a:xfrm>
        </p:spPr>
        <p:txBody>
          <a:bodyPr/>
          <a:lstStyle/>
          <a:p>
            <a:r>
              <a:rPr lang="en-US" dirty="0" smtClean="0"/>
              <a:t>P = productivity</a:t>
            </a:r>
          </a:p>
          <a:p>
            <a:pPr lvl="1"/>
            <a:r>
              <a:rPr lang="en-US" dirty="0" smtClean="0"/>
              <a:t>Publish trial results</a:t>
            </a:r>
          </a:p>
          <a:p>
            <a:pPr lvl="1"/>
            <a:r>
              <a:rPr lang="en-US" dirty="0" smtClean="0"/>
              <a:t>Highly-cited papers</a:t>
            </a:r>
          </a:p>
          <a:p>
            <a:r>
              <a:rPr lang="en-US" dirty="0" smtClean="0"/>
              <a:t>Q = quality</a:t>
            </a:r>
          </a:p>
          <a:p>
            <a:r>
              <a:rPr lang="en-US" dirty="0" smtClean="0"/>
              <a:t>R = replication</a:t>
            </a:r>
          </a:p>
          <a:p>
            <a:r>
              <a:rPr lang="en-US" dirty="0" smtClean="0"/>
              <a:t>S = sharing</a:t>
            </a:r>
          </a:p>
          <a:p>
            <a:r>
              <a:rPr lang="en-US" dirty="0" smtClean="0"/>
              <a:t>T = translation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83324-AE1C-3546-A724-4BA4670D790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79612"/>
            <a:ext cx="8305800" cy="1138490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351284" y="6383923"/>
            <a:ext cx="44030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 dirty="0" smtClean="0">
                <a:ea typeface="MS PGothic" pitchFamily="34" charset="-128"/>
              </a:rPr>
              <a:t>Ioannidis JP, </a:t>
            </a:r>
            <a:r>
              <a:rPr lang="en-US" sz="1600" dirty="0" err="1" smtClean="0">
                <a:ea typeface="MS PGothic" pitchFamily="34" charset="-128"/>
              </a:rPr>
              <a:t>Khoury</a:t>
            </a:r>
            <a:r>
              <a:rPr lang="en-US" sz="1600" dirty="0" smtClean="0">
                <a:ea typeface="MS PGothic" pitchFamily="34" charset="-128"/>
              </a:rPr>
              <a:t> MJ.  JAMA 2014 (June 9)</a:t>
            </a:r>
            <a:endParaRPr lang="en-US" sz="16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26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Take a First 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800600"/>
          </a:xfrm>
        </p:spPr>
        <p:txBody>
          <a:bodyPr/>
          <a:lstStyle/>
          <a:p>
            <a:r>
              <a:rPr lang="en-US" dirty="0" smtClean="0"/>
              <a:t>5664 NIA RPG Grants 1985 – 2011</a:t>
            </a:r>
          </a:p>
          <a:p>
            <a:r>
              <a:rPr lang="en-US" dirty="0" smtClean="0"/>
              <a:t>Yielded 55,504 unique publications</a:t>
            </a:r>
          </a:p>
          <a:p>
            <a:r>
              <a:rPr lang="en-US" dirty="0" smtClean="0"/>
              <a:t>Of these 15,612 were “top 10%”</a:t>
            </a:r>
          </a:p>
          <a:p>
            <a:r>
              <a:rPr lang="en-US" dirty="0" smtClean="0"/>
              <a:t>Proportion “top 10%” is 28%</a:t>
            </a:r>
          </a:p>
          <a:p>
            <a:r>
              <a:rPr lang="en-US" dirty="0" smtClean="0"/>
              <a:t>Portfolio performs 3X better than expected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83324-AE1C-3546-A724-4BA4670D790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98836" y="5767906"/>
            <a:ext cx="6083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Many thanks to Dr. </a:t>
            </a:r>
            <a:r>
              <a:rPr lang="en-US" dirty="0" err="1" smtClean="0"/>
              <a:t>Rasheda</a:t>
            </a:r>
            <a:r>
              <a:rPr lang="en-US" dirty="0" smtClean="0"/>
              <a:t> Parks and Dr. Samir </a:t>
            </a:r>
            <a:r>
              <a:rPr lang="en-US" dirty="0" err="1" smtClean="0"/>
              <a:t>Sauma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92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arison of FY13 and FY14 Projected AF Costs 6-7-13 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4D3FDCABACDA4895BB3A2CB9910DA9" ma:contentTypeVersion="2" ma:contentTypeDescription="Create a new document." ma:contentTypeScope="" ma:versionID="1205bae03f749040464934b8236f87c8">
  <xsd:schema xmlns:xsd="http://www.w3.org/2001/XMLSchema" xmlns:xs="http://www.w3.org/2001/XMLSchema" xmlns:p="http://schemas.microsoft.com/office/2006/metadata/properties" xmlns:ns2="73b837e8-634e-46fe-a915-3621e98f7051" targetNamespace="http://schemas.microsoft.com/office/2006/metadata/properties" ma:root="true" ma:fieldsID="321eb9dcbbc341a01a89f5c7ea197662" ns2:_="">
    <xsd:import namespace="73b837e8-634e-46fe-a915-3621e98f7051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example_x0020_pictur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b837e8-634e-46fe-a915-3621e98f7051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example_x0020_picture" ma:index="9" nillable="true" ma:displayName="example picture" ma:format="Image" ma:internalName="example_x0020_pictur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xample_x0020_picture xmlns="73b837e8-634e-46fe-a915-3621e98f7051">
      <Url>https://oer-sharepoint.nih.gov/intranet%20images/bordertemplaterevised.png</Url>
      <Description xsi:nil="true"/>
    </example_x0020_picture>
    <Description0 xmlns="73b837e8-634e-46fe-a915-3621e98f7051" xsi:nil="true"/>
  </documentManagement>
</p:properties>
</file>

<file path=customXml/itemProps1.xml><?xml version="1.0" encoding="utf-8"?>
<ds:datastoreItem xmlns:ds="http://schemas.openxmlformats.org/officeDocument/2006/customXml" ds:itemID="{8693B595-866A-4289-8043-6FBF09F38A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b837e8-634e-46fe-a915-3621e98f70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3B1091-3D76-4FFB-9726-B99CBAD525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EC9694-A4D8-4442-8D4A-036347845C6B}">
  <ds:schemaRefs>
    <ds:schemaRef ds:uri="http://schemas.microsoft.com/office/2006/documentManagement/types"/>
    <ds:schemaRef ds:uri="http://schemas.microsoft.com/office/infopath/2007/PartnerControls"/>
    <ds:schemaRef ds:uri="73b837e8-634e-46fe-a915-3621e98f7051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Comparison of FY13 and FY14 Projected AF Costs 6-7-13 </Template>
  <TotalTime>2927</TotalTime>
  <Words>865</Words>
  <Application>Microsoft Office PowerPoint</Application>
  <PresentationFormat>On-screen Show (4:3)</PresentationFormat>
  <Paragraphs>249</Paragraphs>
  <Slides>35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Comparison of FY13 and FY14 Projected AF Costs 6-7-13 </vt:lpstr>
      <vt:lpstr>Office Theme</vt:lpstr>
      <vt:lpstr>Worksheet</vt:lpstr>
      <vt:lpstr>PowerPoint Presentation</vt:lpstr>
      <vt:lpstr>PowerPoint Presentation</vt:lpstr>
      <vt:lpstr>PowerPoint Presentation</vt:lpstr>
      <vt:lpstr>NIA Appropriations FY 2005-2017 PB Current versus Constant, FY05 Base Year</vt:lpstr>
      <vt:lpstr>PowerPoint Presentation</vt:lpstr>
      <vt:lpstr>PowerPoint Presentation</vt:lpstr>
      <vt:lpstr>Update of Bibliometric Analyses of NIA Papers, Grants, and Scientists</vt:lpstr>
      <vt:lpstr>So How Do We Measure Research Impact?</vt:lpstr>
      <vt:lpstr>Let’s Take a First Look</vt:lpstr>
      <vt:lpstr>Three Perspectives</vt:lpstr>
      <vt:lpstr>PowerPoint Presentation</vt:lpstr>
      <vt:lpstr>PowerPoint Presentation</vt:lpstr>
      <vt:lpstr>Three Perspectives</vt:lpstr>
      <vt:lpstr>PowerPoint Presentation</vt:lpstr>
      <vt:lpstr>PowerPoint Presentation</vt:lpstr>
      <vt:lpstr>PowerPoint Presentation</vt:lpstr>
      <vt:lpstr>PowerPoint Presentation</vt:lpstr>
      <vt:lpstr>Doubling and Recipient 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Three Perspectives</vt:lpstr>
      <vt:lpstr>PowerPoint Presentation</vt:lpstr>
      <vt:lpstr>PowerPoint Presentation</vt:lpstr>
      <vt:lpstr>PowerPoint Presentation</vt:lpstr>
      <vt:lpstr>PowerPoint Presentation</vt:lpstr>
      <vt:lpstr>Bibliometric Outcomes</vt:lpstr>
      <vt:lpstr>PowerPoint Presentation</vt:lpstr>
      <vt:lpstr>PowerPoint Presentation</vt:lpstr>
      <vt:lpstr>Bibliometric Outcomes</vt:lpstr>
      <vt:lpstr>PowerPoint Presentation</vt:lpstr>
    </vt:vector>
  </TitlesOfParts>
  <Company>NIH\OD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OER FY14 Budget Projections</dc:title>
  <dc:subject>OER PowerPoint (PPT) Template - 508 Compliant</dc:subject>
  <dc:creator>dileym</dc:creator>
  <cp:keywords>OER PowerPoint (PPT) Template - 508 Compliant</cp:keywords>
  <cp:lastModifiedBy>Schumacher, Jacob</cp:lastModifiedBy>
  <cp:revision>243</cp:revision>
  <cp:lastPrinted>2015-06-22T16:07:37Z</cp:lastPrinted>
  <dcterms:created xsi:type="dcterms:W3CDTF">2013-06-10T11:08:15Z</dcterms:created>
  <dcterms:modified xsi:type="dcterms:W3CDTF">2016-05-27T20:18:20Z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ContentTypeId">
    <vt:lpwstr>0x010100CF4D3FDCABACDA4895BB3A2CB9910DA9</vt:lpwstr>
  </property>
  <property fmtid="{D5CDD505-2E9C-101B-9397-08002B2CF9AE}" pid="4" name="_NewReviewCycle">
    <vt:lpwstr/>
  </property>
</Properties>
</file>